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2"/>
  </p:notesMasterIdLst>
  <p:handoutMasterIdLst>
    <p:handoutMasterId r:id="rId23"/>
  </p:handoutMasterIdLst>
  <p:sldIdLst>
    <p:sldId id="270" r:id="rId2"/>
    <p:sldId id="290" r:id="rId3"/>
    <p:sldId id="271" r:id="rId4"/>
    <p:sldId id="289" r:id="rId5"/>
    <p:sldId id="292" r:id="rId6"/>
    <p:sldId id="296" r:id="rId7"/>
    <p:sldId id="308" r:id="rId8"/>
    <p:sldId id="293" r:id="rId9"/>
    <p:sldId id="294" r:id="rId10"/>
    <p:sldId id="295" r:id="rId11"/>
    <p:sldId id="287" r:id="rId12"/>
    <p:sldId id="306" r:id="rId13"/>
    <p:sldId id="284" r:id="rId14"/>
    <p:sldId id="300" r:id="rId15"/>
    <p:sldId id="302" r:id="rId16"/>
    <p:sldId id="301" r:id="rId17"/>
    <p:sldId id="288" r:id="rId18"/>
    <p:sldId id="303" r:id="rId19"/>
    <p:sldId id="304" r:id="rId20"/>
    <p:sldId id="30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3170" autoAdjust="0"/>
  </p:normalViewPr>
  <p:slideViewPr>
    <p:cSldViewPr snapToGrid="0">
      <p:cViewPr varScale="1">
        <p:scale>
          <a:sx n="73" d="100"/>
          <a:sy n="73" d="100"/>
        </p:scale>
        <p:origin x="1070" y="58"/>
      </p:cViewPr>
      <p:guideLst/>
    </p:cSldViewPr>
  </p:slideViewPr>
  <p:notesTextViewPr>
    <p:cViewPr>
      <p:scale>
        <a:sx n="3" d="2"/>
        <a:sy n="3" d="2"/>
      </p:scale>
      <p:origin x="0" y="0"/>
    </p:cViewPr>
  </p:notesTextViewPr>
  <p:notesViewPr>
    <p:cSldViewPr snapToGrid="0">
      <p:cViewPr varScale="1">
        <p:scale>
          <a:sx n="76" d="100"/>
          <a:sy n="76" d="100"/>
        </p:scale>
        <p:origin x="253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 Id="rId30"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kalkylblad.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sv-SE" b="1" dirty="0" err="1" smtClean="0"/>
              <a:t>Average</a:t>
            </a:r>
            <a:r>
              <a:rPr lang="sv-SE" b="1" dirty="0" smtClean="0"/>
              <a:t> </a:t>
            </a:r>
            <a:r>
              <a:rPr lang="sv-SE" b="1" dirty="0" err="1" smtClean="0"/>
              <a:t>Unique</a:t>
            </a:r>
            <a:r>
              <a:rPr lang="sv-SE" b="1" dirty="0" smtClean="0"/>
              <a:t> </a:t>
            </a:r>
            <a:r>
              <a:rPr lang="sv-SE" b="1" dirty="0" err="1" smtClean="0"/>
              <a:t>keywords</a:t>
            </a:r>
            <a:r>
              <a:rPr lang="sv-SE" b="1" dirty="0" smtClean="0"/>
              <a:t> per POI</a:t>
            </a:r>
            <a:endParaRPr lang="sv-SE" b="1"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Before Enrichment</c:v>
                </c:pt>
              </c:strCache>
            </c:strRef>
          </c:tx>
          <c:spPr>
            <a:solidFill>
              <a:schemeClr val="accent1"/>
            </a:solidFill>
            <a:ln>
              <a:noFill/>
            </a:ln>
            <a:effectLst/>
          </c:spPr>
          <c:invertIfNegative val="0"/>
          <c:cat>
            <c:numRef>
              <c:f>Sheet1!$A$2:$A$3</c:f>
              <c:numCache>
                <c:formatCode>General</c:formatCode>
                <c:ptCount val="2"/>
                <c:pt idx="0">
                  <c:v>2015</c:v>
                </c:pt>
                <c:pt idx="1">
                  <c:v>2016</c:v>
                </c:pt>
              </c:numCache>
            </c:numRef>
          </c:cat>
          <c:val>
            <c:numRef>
              <c:f>Sheet1!$B$2:$B$5</c:f>
              <c:numCache>
                <c:formatCode>General</c:formatCode>
                <c:ptCount val="2"/>
                <c:pt idx="0">
                  <c:v>11.82</c:v>
                </c:pt>
                <c:pt idx="1">
                  <c:v>17.8</c:v>
                </c:pt>
              </c:numCache>
            </c:numRef>
          </c:val>
          <c:extLst>
            <c:ext xmlns:c16="http://schemas.microsoft.com/office/drawing/2014/chart" uri="{C3380CC4-5D6E-409C-BE32-E72D297353CC}">
              <c16:uniqueId val="{00000000-3A6E-4B87-B919-2469D83DB3E2}"/>
            </c:ext>
          </c:extLst>
        </c:ser>
        <c:ser>
          <c:idx val="1"/>
          <c:order val="1"/>
          <c:tx>
            <c:strRef>
              <c:f>Sheet1!$C$1</c:f>
              <c:strCache>
                <c:ptCount val="1"/>
                <c:pt idx="0">
                  <c:v>After Enrichment</c:v>
                </c:pt>
              </c:strCache>
            </c:strRef>
          </c:tx>
          <c:spPr>
            <a:solidFill>
              <a:schemeClr val="accent2"/>
            </a:solidFill>
            <a:ln>
              <a:noFill/>
            </a:ln>
            <a:effectLst/>
          </c:spPr>
          <c:invertIfNegative val="0"/>
          <c:cat>
            <c:numRef>
              <c:f>Sheet1!$A$2:$A$3</c:f>
              <c:numCache>
                <c:formatCode>General</c:formatCode>
                <c:ptCount val="2"/>
                <c:pt idx="0">
                  <c:v>2015</c:v>
                </c:pt>
                <c:pt idx="1">
                  <c:v>2016</c:v>
                </c:pt>
              </c:numCache>
            </c:numRef>
          </c:cat>
          <c:val>
            <c:numRef>
              <c:f>Sheet1!$C$2:$C$3</c:f>
              <c:numCache>
                <c:formatCode>General</c:formatCode>
                <c:ptCount val="2"/>
                <c:pt idx="0">
                  <c:v>44.7</c:v>
                </c:pt>
                <c:pt idx="1">
                  <c:v>50.13</c:v>
                </c:pt>
              </c:numCache>
            </c:numRef>
          </c:val>
          <c:extLst>
            <c:ext xmlns:c16="http://schemas.microsoft.com/office/drawing/2014/chart" uri="{C3380CC4-5D6E-409C-BE32-E72D297353CC}">
              <c16:uniqueId val="{00000001-3A6E-4B87-B919-2469D83DB3E2}"/>
            </c:ext>
          </c:extLst>
        </c:ser>
        <c:dLbls>
          <c:showLegendKey val="0"/>
          <c:showVal val="0"/>
          <c:showCatName val="0"/>
          <c:showSerName val="0"/>
          <c:showPercent val="0"/>
          <c:showBubbleSize val="0"/>
        </c:dLbls>
        <c:gapWidth val="182"/>
        <c:axId val="371282368"/>
        <c:axId val="371278760"/>
        <c:extLst>
          <c:ext xmlns:c15="http://schemas.microsoft.com/office/drawing/2012/chart" uri="{02D57815-91ED-43cb-92C2-25804820EDAC}">
            <c15:filteredBarSeries>
              <c15:ser>
                <c:idx val="2"/>
                <c:order val="2"/>
                <c:tx>
                  <c:strRef>
                    <c:extLst>
                      <c:ext uri="{02D57815-91ED-43cb-92C2-25804820EDAC}">
                        <c15:formulaRef>
                          <c15:sqref>Sheet1!$D$1</c15:sqref>
                        </c15:formulaRef>
                      </c:ext>
                    </c:extLst>
                    <c:strCache>
                      <c:ptCount val="1"/>
                      <c:pt idx="0">
                        <c:v>Column1</c:v>
                      </c:pt>
                    </c:strCache>
                  </c:strRef>
                </c:tx>
                <c:spPr>
                  <a:solidFill>
                    <a:schemeClr val="accent3"/>
                  </a:solidFill>
                  <a:ln>
                    <a:noFill/>
                  </a:ln>
                  <a:effectLst/>
                </c:spPr>
                <c:invertIfNegative val="0"/>
                <c:cat>
                  <c:numRef>
                    <c:extLst>
                      <c:ext uri="{02D57815-91ED-43cb-92C2-25804820EDAC}">
                        <c15:formulaRef>
                          <c15:sqref>Sheet1!$A$2:$A$3</c15:sqref>
                        </c15:formulaRef>
                      </c:ext>
                    </c:extLst>
                    <c:numCache>
                      <c:formatCode>General</c:formatCode>
                      <c:ptCount val="2"/>
                      <c:pt idx="0">
                        <c:v>2015</c:v>
                      </c:pt>
                      <c:pt idx="1">
                        <c:v>2016</c:v>
                      </c:pt>
                    </c:numCache>
                  </c:numRef>
                </c:cat>
                <c:val>
                  <c:numRef>
                    <c:extLst>
                      <c:ext uri="{02D57815-91ED-43cb-92C2-25804820EDAC}">
                        <c15:formulaRef>
                          <c15:sqref>Sheet1!$D$2:$D$5</c15:sqref>
                        </c15:formulaRef>
                      </c:ext>
                    </c:extLst>
                    <c:numCache>
                      <c:formatCode>General</c:formatCode>
                      <c:ptCount val="2"/>
                    </c:numCache>
                  </c:numRef>
                </c:val>
                <c:extLst>
                  <c:ext xmlns:c16="http://schemas.microsoft.com/office/drawing/2014/chart" uri="{C3380CC4-5D6E-409C-BE32-E72D297353CC}">
                    <c16:uniqueId val="{00000002-3A6E-4B87-B919-2469D83DB3E2}"/>
                  </c:ext>
                </c:extLst>
              </c15:ser>
            </c15:filteredBarSeries>
          </c:ext>
        </c:extLst>
      </c:barChart>
      <c:catAx>
        <c:axId val="3712823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71278760"/>
        <c:crosses val="autoZero"/>
        <c:auto val="1"/>
        <c:lblAlgn val="ctr"/>
        <c:lblOffset val="100"/>
        <c:noMultiLvlLbl val="0"/>
      </c:catAx>
      <c:valAx>
        <c:axId val="37127876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7128236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700FC0-9E7A-4C53-8A3B-3C3C9A736C42}" type="datetimeFigureOut">
              <a:rPr lang="en-US" smtClean="0"/>
              <a:t>6/21/2021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B48944F-81ED-4843-A3E6-D41A6908762D}" type="slidenum">
              <a:rPr lang="en-US" smtClean="0"/>
              <a:t>‹#›</a:t>
            </a:fld>
            <a:endParaRPr lang="en-US"/>
          </a:p>
        </p:txBody>
      </p:sp>
    </p:spTree>
    <p:extLst>
      <p:ext uri="{BB962C8B-B14F-4D97-AF65-F5344CB8AC3E}">
        <p14:creationId xmlns:p14="http://schemas.microsoft.com/office/powerpoint/2010/main" val="14507142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F122B6-E47E-4A80-A9F3-23FD10D674FE}" type="datetimeFigureOut">
              <a:rPr lang="en-US" smtClean="0"/>
              <a:t>6/21/2021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F1C5CE-222C-4659-9A99-B99FC42AF6EC}" type="slidenum">
              <a:rPr lang="en-US" smtClean="0"/>
              <a:t>‹#›</a:t>
            </a:fld>
            <a:endParaRPr lang="en-US"/>
          </a:p>
        </p:txBody>
      </p:sp>
    </p:spTree>
    <p:extLst>
      <p:ext uri="{BB962C8B-B14F-4D97-AF65-F5344CB8AC3E}">
        <p14:creationId xmlns:p14="http://schemas.microsoft.com/office/powerpoint/2010/main" val="2212527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3DF1C5CE-222C-4659-9A99-B99FC42AF6EC}" type="slidenum">
              <a:rPr lang="en-US" smtClean="0"/>
              <a:t>1</a:t>
            </a:fld>
            <a:endParaRPr lang="en-US"/>
          </a:p>
        </p:txBody>
      </p:sp>
    </p:spTree>
    <p:extLst>
      <p:ext uri="{BB962C8B-B14F-4D97-AF65-F5344CB8AC3E}">
        <p14:creationId xmlns:p14="http://schemas.microsoft.com/office/powerpoint/2010/main" val="33895518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applied our proposed suggestion methods to</a:t>
            </a:r>
            <a:r>
              <a:rPr lang="en-US" baseline="0" dirty="0" smtClean="0"/>
              <a:t> two datasets provided by TREC in 2015 and 2016 as part of the Contextual Suggestion Track and evaluated our results based on the provided ground truth. Most interestingly, we see that there is a slight difference between the Candidate POIs per request in the two datasets. This is caused mainly by noise added to the candidate sets to increase the difficulty of the task.</a:t>
            </a:r>
            <a:endParaRPr lang="sv-SE" dirty="0"/>
          </a:p>
        </p:txBody>
      </p:sp>
      <p:sp>
        <p:nvSpPr>
          <p:cNvPr id="4" name="Slide Number Placeholder 3"/>
          <p:cNvSpPr>
            <a:spLocks noGrp="1"/>
          </p:cNvSpPr>
          <p:nvPr>
            <p:ph type="sldNum" sz="quarter" idx="10"/>
          </p:nvPr>
        </p:nvSpPr>
        <p:spPr/>
        <p:txBody>
          <a:bodyPr/>
          <a:lstStyle/>
          <a:p>
            <a:fld id="{3DF1C5CE-222C-4659-9A99-B99FC42AF6EC}" type="slidenum">
              <a:rPr lang="en-US" smtClean="0"/>
              <a:t>12</a:t>
            </a:fld>
            <a:endParaRPr lang="en-US"/>
          </a:p>
        </p:txBody>
      </p:sp>
    </p:spTree>
    <p:extLst>
      <p:ext uri="{BB962C8B-B14F-4D97-AF65-F5344CB8AC3E}">
        <p14:creationId xmlns:p14="http://schemas.microsoft.com/office/powerpoint/2010/main" val="37778248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Both candidate and rated POIs came with a URL</a:t>
            </a:r>
            <a:r>
              <a:rPr lang="en-US" baseline="0" dirty="0" smtClean="0"/>
              <a:t> attached. That URL corresponded to either a web service profile (e.g. Foursquare, Yelp) or a company website. Before extracting information from the provided URL we tried to complete the dataset by searching for the missing profiles and use </a:t>
            </a:r>
            <a:r>
              <a:rPr lang="en-US" baseline="0" dirty="0" err="1" smtClean="0"/>
              <a:t>Foursquare’s</a:t>
            </a:r>
            <a:r>
              <a:rPr lang="en-US" baseline="0" dirty="0" smtClean="0"/>
              <a:t> and Yelp’s APIs to collect extra information. This significantly enriched our dataset as you can see in the chart.</a:t>
            </a:r>
            <a:endParaRPr lang="sv-SE" dirty="0"/>
          </a:p>
        </p:txBody>
      </p:sp>
      <p:sp>
        <p:nvSpPr>
          <p:cNvPr id="4" name="Slide Number Placeholder 3"/>
          <p:cNvSpPr>
            <a:spLocks noGrp="1"/>
          </p:cNvSpPr>
          <p:nvPr>
            <p:ph type="sldNum" sz="quarter" idx="10"/>
          </p:nvPr>
        </p:nvSpPr>
        <p:spPr/>
        <p:txBody>
          <a:bodyPr/>
          <a:lstStyle/>
          <a:p>
            <a:fld id="{3DF1C5CE-222C-4659-9A99-B99FC42AF6EC}" type="slidenum">
              <a:rPr lang="en-US" smtClean="0"/>
              <a:t>13</a:t>
            </a:fld>
            <a:endParaRPr lang="en-US"/>
          </a:p>
        </p:txBody>
      </p:sp>
    </p:spTree>
    <p:extLst>
      <p:ext uri="{BB962C8B-B14F-4D97-AF65-F5344CB8AC3E}">
        <p14:creationId xmlns:p14="http://schemas.microsoft.com/office/powerpoint/2010/main" val="11697450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set the </a:t>
            </a:r>
            <a:r>
              <a:rPr lang="en-US" baseline="0" dirty="0" err="1" smtClean="0"/>
              <a:t>WkNN</a:t>
            </a:r>
            <a:r>
              <a:rPr lang="en-US" baseline="0" dirty="0" smtClean="0"/>
              <a:t> run as a high baseline since it performs above median in 2015 and better than the best in 2016 in the primary measure of NDCG@5. Our methods perform close or better than the median and in the case of 2016 our two main runs reach and even supersede the best runs. Sole exception is the altered </a:t>
            </a:r>
            <a:r>
              <a:rPr lang="en-US" baseline="0" dirty="0" err="1" smtClean="0"/>
              <a:t>RRocchio</a:t>
            </a:r>
            <a:r>
              <a:rPr lang="en-US" baseline="0" dirty="0" smtClean="0"/>
              <a:t>(MI) run but which surprisingly performs among the best in the main measure for 2016. This run was ultimately used in the rating based fusion methods that follow, as we were able to map its scores to ratings more effectively.</a:t>
            </a:r>
          </a:p>
          <a:p>
            <a:r>
              <a:rPr lang="en-US" baseline="0" dirty="0" smtClean="0"/>
              <a:t>Finally, CF runs although promising in 2015, were rendered impossible in the 2016 dataset due to almost non </a:t>
            </a:r>
            <a:r>
              <a:rPr lang="en-SE" baseline="0" dirty="0" smtClean="0"/>
              <a:t>–</a:t>
            </a:r>
            <a:r>
              <a:rPr lang="en-US" baseline="0" dirty="0" smtClean="0"/>
              <a:t> existent rating overlap.</a:t>
            </a:r>
            <a:endParaRPr lang="sv-SE" dirty="0"/>
          </a:p>
        </p:txBody>
      </p:sp>
      <p:sp>
        <p:nvSpPr>
          <p:cNvPr id="4" name="Slide Number Placeholder 3"/>
          <p:cNvSpPr>
            <a:spLocks noGrp="1"/>
          </p:cNvSpPr>
          <p:nvPr>
            <p:ph type="sldNum" sz="quarter" idx="10"/>
          </p:nvPr>
        </p:nvSpPr>
        <p:spPr/>
        <p:txBody>
          <a:bodyPr/>
          <a:lstStyle/>
          <a:p>
            <a:fld id="{3DF1C5CE-222C-4659-9A99-B99FC42AF6EC}" type="slidenum">
              <a:rPr lang="en-US" smtClean="0"/>
              <a:t>14</a:t>
            </a:fld>
            <a:endParaRPr lang="en-US"/>
          </a:p>
        </p:txBody>
      </p:sp>
    </p:spTree>
    <p:extLst>
      <p:ext uri="{BB962C8B-B14F-4D97-AF65-F5344CB8AC3E}">
        <p14:creationId xmlns:p14="http://schemas.microsoft.com/office/powerpoint/2010/main" val="39759466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Complexity wise, both content-based methods could be handled for example by a mobile device for a typical city,</a:t>
            </a:r>
            <a:r>
              <a:rPr lang="en-US" baseline="0" dirty="0" smtClean="0"/>
              <a:t> and only relinquish the </a:t>
            </a:r>
            <a:r>
              <a:rPr lang="en-US" b="1" baseline="0" dirty="0" smtClean="0"/>
              <a:t>area of interest </a:t>
            </a:r>
            <a:r>
              <a:rPr lang="en-US" baseline="0" dirty="0" smtClean="0"/>
              <a:t>as a sensitive piece of user data.</a:t>
            </a:r>
            <a:r>
              <a:rPr lang="en-US" dirty="0" smtClean="0"/>
              <a:t> However,</a:t>
            </a:r>
            <a:r>
              <a:rPr lang="en-US" baseline="0" dirty="0" smtClean="0"/>
              <a:t> </a:t>
            </a:r>
            <a:r>
              <a:rPr lang="en-US" baseline="0" dirty="0" err="1" smtClean="0"/>
              <a:t>RRocchio</a:t>
            </a:r>
            <a:r>
              <a:rPr lang="en-US" baseline="0" dirty="0" smtClean="0"/>
              <a:t> definitely is the most suitable for a user side implementation. A CF local computation approach not only introduces the largest privacy leak but also is infeasible for a local implementation</a:t>
            </a:r>
            <a:endParaRPr lang="sv-SE" dirty="0"/>
          </a:p>
        </p:txBody>
      </p:sp>
      <p:sp>
        <p:nvSpPr>
          <p:cNvPr id="4" name="Slide Number Placeholder 3"/>
          <p:cNvSpPr>
            <a:spLocks noGrp="1"/>
          </p:cNvSpPr>
          <p:nvPr>
            <p:ph type="sldNum" sz="quarter" idx="10"/>
          </p:nvPr>
        </p:nvSpPr>
        <p:spPr/>
        <p:txBody>
          <a:bodyPr/>
          <a:lstStyle/>
          <a:p>
            <a:fld id="{3DF1C5CE-222C-4659-9A99-B99FC42AF6EC}" type="slidenum">
              <a:rPr lang="en-US" smtClean="0"/>
              <a:t>15</a:t>
            </a:fld>
            <a:endParaRPr lang="en-US"/>
          </a:p>
        </p:txBody>
      </p:sp>
    </p:spTree>
    <p:extLst>
      <p:ext uri="{BB962C8B-B14F-4D97-AF65-F5344CB8AC3E}">
        <p14:creationId xmlns:p14="http://schemas.microsoft.com/office/powerpoint/2010/main" val="17209415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almost</a:t>
            </a:r>
            <a:r>
              <a:rPr lang="en-US" baseline="0" dirty="0" smtClean="0"/>
              <a:t> all</a:t>
            </a:r>
            <a:r>
              <a:rPr lang="en-US" dirty="0" smtClean="0"/>
              <a:t> cases our fusions</a:t>
            </a:r>
            <a:r>
              <a:rPr lang="en-US" baseline="0" dirty="0" smtClean="0"/>
              <a:t> either improve or at least do not hurt the result with the only exception of the ones involving the problematic </a:t>
            </a:r>
            <a:r>
              <a:rPr lang="en-US" baseline="0" dirty="0" err="1" smtClean="0"/>
              <a:t>RRocchio</a:t>
            </a:r>
            <a:r>
              <a:rPr lang="en-US" baseline="0" dirty="0" smtClean="0"/>
              <a:t>(MI) run. For the 3-way merges we even produce some statistically significant improvements and even manage to surpass the best MRR rating.</a:t>
            </a:r>
          </a:p>
          <a:p>
            <a:r>
              <a:rPr lang="en-US" baseline="0" dirty="0" smtClean="0"/>
              <a:t>With the absence of collaborative filtering runs the 2016 dataset does not contribute a lot to the analysis. However the only two runs that we did manage, seem to continue the trend of either improving or not really hurting the previous results.</a:t>
            </a:r>
            <a:endParaRPr lang="sv-SE" dirty="0"/>
          </a:p>
        </p:txBody>
      </p:sp>
      <p:sp>
        <p:nvSpPr>
          <p:cNvPr id="4" name="Slide Number Placeholder 3"/>
          <p:cNvSpPr>
            <a:spLocks noGrp="1"/>
          </p:cNvSpPr>
          <p:nvPr>
            <p:ph type="sldNum" sz="quarter" idx="10"/>
          </p:nvPr>
        </p:nvSpPr>
        <p:spPr/>
        <p:txBody>
          <a:bodyPr/>
          <a:lstStyle/>
          <a:p>
            <a:fld id="{3DF1C5CE-222C-4659-9A99-B99FC42AF6EC}" type="slidenum">
              <a:rPr lang="en-US" smtClean="0"/>
              <a:t>16</a:t>
            </a:fld>
            <a:endParaRPr lang="en-US"/>
          </a:p>
        </p:txBody>
      </p:sp>
    </p:spTree>
    <p:extLst>
      <p:ext uri="{BB962C8B-B14F-4D97-AF65-F5344CB8AC3E}">
        <p14:creationId xmlns:p14="http://schemas.microsoft.com/office/powerpoint/2010/main" val="9755965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Maybe a recap also?</a:t>
            </a:r>
            <a:endParaRPr lang="sv-SE" dirty="0"/>
          </a:p>
        </p:txBody>
      </p:sp>
      <p:sp>
        <p:nvSpPr>
          <p:cNvPr id="4" name="Slide Number Placeholder 3"/>
          <p:cNvSpPr>
            <a:spLocks noGrp="1"/>
          </p:cNvSpPr>
          <p:nvPr>
            <p:ph type="sldNum" sz="quarter" idx="10"/>
          </p:nvPr>
        </p:nvSpPr>
        <p:spPr/>
        <p:txBody>
          <a:bodyPr/>
          <a:lstStyle/>
          <a:p>
            <a:fld id="{3DF1C5CE-222C-4659-9A99-B99FC42AF6EC}" type="slidenum">
              <a:rPr lang="en-US" smtClean="0"/>
              <a:t>18</a:t>
            </a:fld>
            <a:endParaRPr lang="en-US"/>
          </a:p>
        </p:txBody>
      </p:sp>
    </p:spTree>
    <p:extLst>
      <p:ext uri="{BB962C8B-B14F-4D97-AF65-F5344CB8AC3E}">
        <p14:creationId xmlns:p14="http://schemas.microsoft.com/office/powerpoint/2010/main" val="20160358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ideas that could be investigated.</a:t>
            </a:r>
          </a:p>
          <a:p>
            <a:r>
              <a:rPr lang="en-US" dirty="0" err="1" smtClean="0"/>
              <a:t>WkNN</a:t>
            </a:r>
            <a:r>
              <a:rPr lang="en-US" dirty="0" smtClean="0"/>
              <a:t> used </a:t>
            </a:r>
            <a:r>
              <a:rPr lang="en-US" dirty="0" err="1" smtClean="0"/>
              <a:t>tf.idf</a:t>
            </a:r>
            <a:r>
              <a:rPr lang="en-US" dirty="0" smtClean="0"/>
              <a:t> as a semantic distance which is commonly used in ranking. Other</a:t>
            </a:r>
            <a:r>
              <a:rPr lang="en-US" baseline="0" dirty="0" smtClean="0"/>
              <a:t> mechanisms could be also investigated</a:t>
            </a:r>
          </a:p>
          <a:p>
            <a:r>
              <a:rPr lang="en-US" baseline="0" dirty="0" smtClean="0"/>
              <a:t>For </a:t>
            </a:r>
            <a:r>
              <a:rPr lang="en-US" baseline="0" dirty="0" err="1" smtClean="0"/>
              <a:t>RRocchio</a:t>
            </a:r>
            <a:r>
              <a:rPr lang="en-US" baseline="0" dirty="0" smtClean="0"/>
              <a:t> one could investigate other, possibly non-linear, weighting schemes</a:t>
            </a:r>
          </a:p>
          <a:p>
            <a:r>
              <a:rPr lang="en-US" baseline="0" dirty="0" smtClean="0"/>
              <a:t>In rating based fusion we needed to map LM scores to ratings to accommodate </a:t>
            </a:r>
            <a:r>
              <a:rPr lang="en-US" baseline="0" dirty="0" err="1" smtClean="0"/>
              <a:t>RRocchio</a:t>
            </a:r>
            <a:r>
              <a:rPr lang="en-US" baseline="0" dirty="0" smtClean="0"/>
              <a:t>. Since our attempts weren’t conclusive we leave this question as open.</a:t>
            </a:r>
          </a:p>
          <a:p>
            <a:r>
              <a:rPr lang="en-US" baseline="0" dirty="0" smtClean="0"/>
              <a:t>Finally, it would be interesting to incorporate more contextual data in these or other suggestion methods.</a:t>
            </a:r>
            <a:endParaRPr lang="sv-SE" dirty="0"/>
          </a:p>
        </p:txBody>
      </p:sp>
      <p:sp>
        <p:nvSpPr>
          <p:cNvPr id="4" name="Slide Number Placeholder 3"/>
          <p:cNvSpPr>
            <a:spLocks noGrp="1"/>
          </p:cNvSpPr>
          <p:nvPr>
            <p:ph type="sldNum" sz="quarter" idx="10"/>
          </p:nvPr>
        </p:nvSpPr>
        <p:spPr/>
        <p:txBody>
          <a:bodyPr/>
          <a:lstStyle/>
          <a:p>
            <a:fld id="{3DF1C5CE-222C-4659-9A99-B99FC42AF6EC}" type="slidenum">
              <a:rPr lang="en-US" smtClean="0"/>
              <a:t>19</a:t>
            </a:fld>
            <a:endParaRPr lang="en-US"/>
          </a:p>
        </p:txBody>
      </p:sp>
    </p:spTree>
    <p:extLst>
      <p:ext uri="{BB962C8B-B14F-4D97-AF65-F5344CB8AC3E}">
        <p14:creationId xmlns:p14="http://schemas.microsoft.com/office/powerpoint/2010/main" val="740528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a:t>
            </a:r>
            <a:r>
              <a:rPr lang="en-US" baseline="0" dirty="0" smtClean="0"/>
              <a:t>ubiquity of mobile devices with strong computational ability, sensors and which are well informed about the owners’ habits and interests,</a:t>
            </a:r>
          </a:p>
          <a:p>
            <a:r>
              <a:rPr lang="en-US" baseline="0" dirty="0" smtClean="0"/>
              <a:t>has introduced great potential for the user to take advantage of these by getting personalized touristic recommendations.</a:t>
            </a:r>
          </a:p>
          <a:p>
            <a:r>
              <a:rPr lang="en-US" baseline="0" dirty="0" smtClean="0"/>
              <a:t>Sometimes though, this comes at a cost of relinquishing their privacy by releasing some of their personal data.</a:t>
            </a:r>
            <a:endParaRPr lang="sv-SE" dirty="0"/>
          </a:p>
        </p:txBody>
      </p:sp>
      <p:sp>
        <p:nvSpPr>
          <p:cNvPr id="4" name="Slide Number Placeholder 3"/>
          <p:cNvSpPr>
            <a:spLocks noGrp="1"/>
          </p:cNvSpPr>
          <p:nvPr>
            <p:ph type="sldNum" sz="quarter" idx="10"/>
          </p:nvPr>
        </p:nvSpPr>
        <p:spPr/>
        <p:txBody>
          <a:bodyPr/>
          <a:lstStyle/>
          <a:p>
            <a:fld id="{3DF1C5CE-222C-4659-9A99-B99FC42AF6EC}" type="slidenum">
              <a:rPr lang="en-US" smtClean="0"/>
              <a:t>2</a:t>
            </a:fld>
            <a:endParaRPr lang="en-US"/>
          </a:p>
        </p:txBody>
      </p:sp>
    </p:spTree>
    <p:extLst>
      <p:ext uri="{BB962C8B-B14F-4D97-AF65-F5344CB8AC3E}">
        <p14:creationId xmlns:p14="http://schemas.microsoft.com/office/powerpoint/2010/main" val="20619390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next few minutes we are </a:t>
            </a:r>
            <a:r>
              <a:rPr lang="en-US" baseline="0" dirty="0" smtClean="0"/>
              <a:t>going to define the formulation of our problem of suggesting relevant POIs</a:t>
            </a:r>
          </a:p>
          <a:p>
            <a:r>
              <a:rPr lang="en-US" baseline="0" dirty="0" smtClean="0"/>
              <a:t>Describe different methods we used to tackle it</a:t>
            </a:r>
          </a:p>
          <a:p>
            <a:r>
              <a:rPr lang="en-US" dirty="0" smtClean="0"/>
              <a:t>Discuss the results of our experiments</a:t>
            </a:r>
            <a:r>
              <a:rPr lang="en-US" baseline="0" dirty="0" smtClean="0"/>
              <a:t> on two standard datasets</a:t>
            </a:r>
          </a:p>
          <a:p>
            <a:r>
              <a:rPr lang="en-US" baseline="0" dirty="0" smtClean="0"/>
              <a:t>And finally reflect on what these mean for the problem in general.</a:t>
            </a:r>
            <a:endParaRPr lang="sv-SE" dirty="0"/>
          </a:p>
        </p:txBody>
      </p:sp>
      <p:sp>
        <p:nvSpPr>
          <p:cNvPr id="4" name="Slide Number Placeholder 3"/>
          <p:cNvSpPr>
            <a:spLocks noGrp="1"/>
          </p:cNvSpPr>
          <p:nvPr>
            <p:ph type="sldNum" sz="quarter" idx="10"/>
          </p:nvPr>
        </p:nvSpPr>
        <p:spPr/>
        <p:txBody>
          <a:bodyPr/>
          <a:lstStyle/>
          <a:p>
            <a:fld id="{3DF1C5CE-222C-4659-9A99-B99FC42AF6EC}" type="slidenum">
              <a:rPr lang="en-US" smtClean="0"/>
              <a:t>3</a:t>
            </a:fld>
            <a:endParaRPr lang="en-US"/>
          </a:p>
        </p:txBody>
      </p:sp>
    </p:spTree>
    <p:extLst>
      <p:ext uri="{BB962C8B-B14F-4D97-AF65-F5344CB8AC3E}">
        <p14:creationId xmlns:p14="http://schemas.microsoft.com/office/powerpoint/2010/main" val="31075117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problem is based on the implicit query “Here I am. What should I do?”</a:t>
            </a:r>
          </a:p>
          <a:p>
            <a:r>
              <a:rPr lang="en-US" dirty="0" smtClean="0"/>
              <a:t>In practice for each query</a:t>
            </a:r>
            <a:r>
              <a:rPr lang="en-US" baseline="0" dirty="0" smtClean="0"/>
              <a:t> we are provided with a user preference profile, meaning the past ratings each user has given to POIs</a:t>
            </a:r>
          </a:p>
          <a:p>
            <a:r>
              <a:rPr lang="en-US" baseline="0" dirty="0" smtClean="0"/>
              <a:t>a set of candidate POIs (not rated by the user)</a:t>
            </a:r>
          </a:p>
          <a:p>
            <a:r>
              <a:rPr lang="en-US" baseline="0" dirty="0" smtClean="0"/>
              <a:t>And a generalized location (city/town)</a:t>
            </a:r>
          </a:p>
          <a:p>
            <a:endParaRPr lang="en-US" baseline="0" dirty="0" smtClean="0"/>
          </a:p>
          <a:p>
            <a:r>
              <a:rPr lang="en-US" baseline="0" dirty="0" smtClean="0"/>
              <a:t>Based on these we need to return a ranked list of suggested POIs</a:t>
            </a:r>
          </a:p>
          <a:p>
            <a:endParaRPr lang="en-US" baseline="0" dirty="0" smtClean="0"/>
          </a:p>
          <a:p>
            <a:r>
              <a:rPr lang="en-US" baseline="0" dirty="0" smtClean="0"/>
              <a:t>All these data are part of the standard benchmark dataset provided by the Contextual Suggestion Track of TREC 2015/2016</a:t>
            </a:r>
            <a:endParaRPr lang="sv-SE" dirty="0"/>
          </a:p>
        </p:txBody>
      </p:sp>
      <p:sp>
        <p:nvSpPr>
          <p:cNvPr id="4" name="Slide Number Placeholder 3"/>
          <p:cNvSpPr>
            <a:spLocks noGrp="1"/>
          </p:cNvSpPr>
          <p:nvPr>
            <p:ph type="sldNum" sz="quarter" idx="10"/>
          </p:nvPr>
        </p:nvSpPr>
        <p:spPr/>
        <p:txBody>
          <a:bodyPr/>
          <a:lstStyle/>
          <a:p>
            <a:fld id="{3DF1C5CE-222C-4659-9A99-B99FC42AF6EC}" type="slidenum">
              <a:rPr lang="en-US" smtClean="0"/>
              <a:t>4</a:t>
            </a:fld>
            <a:endParaRPr lang="en-US"/>
          </a:p>
        </p:txBody>
      </p:sp>
    </p:spTree>
    <p:extLst>
      <p:ext uri="{BB962C8B-B14F-4D97-AF65-F5344CB8AC3E}">
        <p14:creationId xmlns:p14="http://schemas.microsoft.com/office/powerpoint/2010/main" val="3697993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tackled the</a:t>
            </a:r>
            <a:r>
              <a:rPr lang="en-US" baseline="0" dirty="0" smtClean="0"/>
              <a:t> problem by utilizing two novel content based methods.</a:t>
            </a:r>
          </a:p>
          <a:p>
            <a:r>
              <a:rPr lang="en-US" baseline="0" dirty="0" smtClean="0"/>
              <a:t>One based on the </a:t>
            </a:r>
            <a:r>
              <a:rPr lang="en-US" baseline="0" dirty="0" err="1" smtClean="0"/>
              <a:t>Rocchio</a:t>
            </a:r>
            <a:r>
              <a:rPr lang="en-US" baseline="0" dirty="0" smtClean="0"/>
              <a:t> formula for relevance feedback and one based on the </a:t>
            </a:r>
            <a:r>
              <a:rPr lang="en-US" baseline="0" dirty="0" err="1" smtClean="0"/>
              <a:t>kNN</a:t>
            </a:r>
            <a:r>
              <a:rPr lang="en-US" baseline="0" dirty="0" smtClean="0"/>
              <a:t> classifier.</a:t>
            </a:r>
          </a:p>
          <a:p>
            <a:r>
              <a:rPr lang="en-US" baseline="0" dirty="0" smtClean="0"/>
              <a:t>We also attempted a collaborative filtering approach were this was possible and finally we investigated different methods with which we could merge this results hoping for an increase in effectiveness.</a:t>
            </a:r>
            <a:endParaRPr lang="sv-SE" dirty="0"/>
          </a:p>
        </p:txBody>
      </p:sp>
      <p:sp>
        <p:nvSpPr>
          <p:cNvPr id="4" name="Slide Number Placeholder 3"/>
          <p:cNvSpPr>
            <a:spLocks noGrp="1"/>
          </p:cNvSpPr>
          <p:nvPr>
            <p:ph type="sldNum" sz="quarter" idx="10"/>
          </p:nvPr>
        </p:nvSpPr>
        <p:spPr/>
        <p:txBody>
          <a:bodyPr/>
          <a:lstStyle/>
          <a:p>
            <a:fld id="{3DF1C5CE-222C-4659-9A99-B99FC42AF6EC}" type="slidenum">
              <a:rPr lang="en-US" smtClean="0"/>
              <a:t>6</a:t>
            </a:fld>
            <a:endParaRPr lang="en-US"/>
          </a:p>
        </p:txBody>
      </p:sp>
    </p:spTree>
    <p:extLst>
      <p:ext uri="{BB962C8B-B14F-4D97-AF65-F5344CB8AC3E}">
        <p14:creationId xmlns:p14="http://schemas.microsoft.com/office/powerpoint/2010/main" val="693121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Motivated by the </a:t>
            </a:r>
            <a:r>
              <a:rPr lang="en-US" sz="1200" b="0" i="1" u="none" strike="noStrike" kern="1200" baseline="0" dirty="0" err="1" smtClean="0">
                <a:solidFill>
                  <a:schemeClr val="tx1"/>
                </a:solidFill>
                <a:latin typeface="+mn-lt"/>
                <a:ea typeface="+mn-ea"/>
                <a:cs typeface="+mn-cs"/>
              </a:rPr>
              <a:t>k</a:t>
            </a:r>
            <a:r>
              <a:rPr lang="en-US" sz="1200" b="0" i="0" u="none" strike="noStrike" kern="1200" baseline="0" dirty="0" err="1" smtClean="0">
                <a:solidFill>
                  <a:schemeClr val="tx1"/>
                </a:solidFill>
                <a:latin typeface="+mn-lt"/>
                <a:ea typeface="+mn-ea"/>
                <a:cs typeface="+mn-cs"/>
              </a:rPr>
              <a:t>NN</a:t>
            </a:r>
            <a:r>
              <a:rPr lang="en-US" sz="1200" b="0" i="0" u="none" strike="noStrike" kern="1200" baseline="0" dirty="0" smtClean="0">
                <a:solidFill>
                  <a:schemeClr val="tx1"/>
                </a:solidFill>
                <a:latin typeface="+mn-lt"/>
                <a:ea typeface="+mn-ea"/>
                <a:cs typeface="+mn-cs"/>
              </a:rPr>
              <a:t> classifier, we propose a method to predict a user rating for POIs of</a:t>
            </a:r>
          </a:p>
          <a:p>
            <a:r>
              <a:rPr lang="en-US" sz="1200" b="0" i="0" u="none" strike="noStrike" kern="1200" baseline="0" dirty="0" smtClean="0">
                <a:solidFill>
                  <a:schemeClr val="tx1"/>
                </a:solidFill>
                <a:latin typeface="+mn-lt"/>
                <a:ea typeface="+mn-ea"/>
                <a:cs typeface="+mn-cs"/>
              </a:rPr>
              <a:t>potential interest to the user based on the actual user ratings of the </a:t>
            </a:r>
            <a:r>
              <a:rPr lang="en-US" sz="1200" b="0" i="1" u="none" strike="noStrike" kern="1200" baseline="0" dirty="0" smtClean="0">
                <a:solidFill>
                  <a:schemeClr val="tx1"/>
                </a:solidFill>
                <a:latin typeface="+mn-lt"/>
                <a:ea typeface="+mn-ea"/>
                <a:cs typeface="+mn-cs"/>
              </a:rPr>
              <a:t>k </a:t>
            </a:r>
            <a:r>
              <a:rPr lang="en-US" sz="1200" b="0" i="0" u="none" strike="noStrike" kern="1200" baseline="0" dirty="0" smtClean="0">
                <a:solidFill>
                  <a:schemeClr val="tx1"/>
                </a:solidFill>
                <a:latin typeface="+mn-lt"/>
                <a:ea typeface="+mn-ea"/>
                <a:cs typeface="+mn-cs"/>
              </a:rPr>
              <a:t>semantically nearest neighboring POIs that the user has previously rated.</a:t>
            </a:r>
          </a:p>
          <a:p>
            <a:r>
              <a:rPr lang="en-US" sz="1200" b="0" i="0" u="none" strike="noStrike" kern="1200" baseline="0" dirty="0" smtClean="0">
                <a:solidFill>
                  <a:schemeClr val="tx1"/>
                </a:solidFill>
                <a:latin typeface="+mn-lt"/>
                <a:ea typeface="+mn-ea"/>
                <a:cs typeface="+mn-cs"/>
              </a:rPr>
              <a:t>To do that w</a:t>
            </a:r>
            <a:r>
              <a:rPr lang="en-US" baseline="0" dirty="0" smtClean="0"/>
              <a:t>e create an index for each user’s preferences following a “bag of words” model, associating terms with ratings</a:t>
            </a:r>
          </a:p>
          <a:p>
            <a:r>
              <a:rPr lang="en-US" baseline="0" dirty="0" smtClean="0"/>
              <a:t>We also construct a query per candidate containing all potentially useful terms.</a:t>
            </a:r>
          </a:p>
          <a:p>
            <a:r>
              <a:rPr lang="en-US" baseline="0" dirty="0" smtClean="0"/>
              <a:t>We submit this queries to the index to retrieve a ranked list of rated POIs (by this specific user) scored for their similarity to the Candidate POI</a:t>
            </a:r>
          </a:p>
          <a:p>
            <a:r>
              <a:rPr lang="en-US" baseline="0" dirty="0" smtClean="0"/>
              <a:t>We assign a score p to this Candidate based on a weighted average of the rated POIs with the </a:t>
            </a:r>
            <a:r>
              <a:rPr lang="en-US" baseline="0" dirty="0" err="1" smtClean="0"/>
              <a:t>tf.idf</a:t>
            </a:r>
            <a:r>
              <a:rPr lang="en-US" baseline="0" dirty="0" smtClean="0"/>
              <a:t> scores used as weights.</a:t>
            </a:r>
          </a:p>
          <a:p>
            <a:r>
              <a:rPr lang="en-US" baseline="0" dirty="0" smtClean="0"/>
              <a:t>After doing this for all Candidates, we sort them based on their score p</a:t>
            </a:r>
            <a:endParaRPr lang="sv-SE" dirty="0"/>
          </a:p>
        </p:txBody>
      </p:sp>
      <p:sp>
        <p:nvSpPr>
          <p:cNvPr id="4" name="Slide Number Placeholder 3"/>
          <p:cNvSpPr>
            <a:spLocks noGrp="1"/>
          </p:cNvSpPr>
          <p:nvPr>
            <p:ph type="sldNum" sz="quarter" idx="10"/>
          </p:nvPr>
        </p:nvSpPr>
        <p:spPr/>
        <p:txBody>
          <a:bodyPr/>
          <a:lstStyle/>
          <a:p>
            <a:fld id="{3DF1C5CE-222C-4659-9A99-B99FC42AF6EC}" type="slidenum">
              <a:rPr lang="en-US" smtClean="0"/>
              <a:t>7</a:t>
            </a:fld>
            <a:endParaRPr lang="en-US"/>
          </a:p>
        </p:txBody>
      </p:sp>
    </p:spTree>
    <p:extLst>
      <p:ext uri="{BB962C8B-B14F-4D97-AF65-F5344CB8AC3E}">
        <p14:creationId xmlns:p14="http://schemas.microsoft.com/office/powerpoint/2010/main" val="3264587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Next we propose a method to generate a personalized query per user, encapsulating their interests, and submit it to an index of candidate POIs represented by their “bag of words”</a:t>
            </a:r>
          </a:p>
          <a:p>
            <a:r>
              <a:rPr lang="en-US" sz="1200" b="0" i="0" u="none" strike="noStrike" kern="1200" baseline="0" dirty="0" smtClean="0">
                <a:solidFill>
                  <a:schemeClr val="tx1"/>
                </a:solidFill>
                <a:latin typeface="+mn-lt"/>
                <a:ea typeface="+mn-ea"/>
                <a:cs typeface="+mn-cs"/>
              </a:rPr>
              <a:t>This query consists of terms weighted via a modified version of the </a:t>
            </a:r>
            <a:r>
              <a:rPr lang="en-US" sz="1200" b="0" i="0" u="none" strike="noStrike" kern="1200" baseline="0" dirty="0" err="1" smtClean="0">
                <a:solidFill>
                  <a:schemeClr val="tx1"/>
                </a:solidFill>
                <a:latin typeface="+mn-lt"/>
                <a:ea typeface="+mn-ea"/>
                <a:cs typeface="+mn-cs"/>
              </a:rPr>
              <a:t>Rocchio</a:t>
            </a:r>
            <a:r>
              <a:rPr lang="en-US" sz="1200" b="0" i="0" u="none" strike="noStrike" kern="1200" baseline="0" dirty="0" smtClean="0">
                <a:solidFill>
                  <a:schemeClr val="tx1"/>
                </a:solidFill>
                <a:latin typeface="+mn-lt"/>
                <a:ea typeface="+mn-ea"/>
                <a:cs typeface="+mn-cs"/>
              </a:rPr>
              <a:t> formula for relevance feedback.</a:t>
            </a:r>
          </a:p>
          <a:p>
            <a:r>
              <a:rPr lang="en-US" sz="1200" b="0" i="0" u="none" strike="noStrike" kern="1200" baseline="0" dirty="0" smtClean="0">
                <a:solidFill>
                  <a:schemeClr val="tx1"/>
                </a:solidFill>
                <a:latin typeface="+mn-lt"/>
                <a:ea typeface="+mn-ea"/>
                <a:cs typeface="+mn-cs"/>
              </a:rPr>
              <a:t>In that way terms which appear in POIs that were highly rated by the user contribute more to the final result</a:t>
            </a:r>
          </a:p>
          <a:p>
            <a:r>
              <a:rPr lang="en-US" sz="1200" b="0" i="0" u="none" strike="noStrike" kern="1200" baseline="0" dirty="0" smtClean="0">
                <a:solidFill>
                  <a:schemeClr val="tx1"/>
                </a:solidFill>
                <a:latin typeface="+mn-lt"/>
                <a:ea typeface="+mn-ea"/>
                <a:cs typeface="+mn-cs"/>
              </a:rPr>
              <a:t>We submit this query to an index of POIs inside the area of interest, associated with their “bag of words” and finally we return a recommendation list sorted on their semantic scores</a:t>
            </a:r>
          </a:p>
          <a:p>
            <a:endParaRPr lang="sv-SE" dirty="0"/>
          </a:p>
        </p:txBody>
      </p:sp>
      <p:sp>
        <p:nvSpPr>
          <p:cNvPr id="4" name="Slide Number Placeholder 3"/>
          <p:cNvSpPr>
            <a:spLocks noGrp="1"/>
          </p:cNvSpPr>
          <p:nvPr>
            <p:ph type="sldNum" sz="quarter" idx="10"/>
          </p:nvPr>
        </p:nvSpPr>
        <p:spPr/>
        <p:txBody>
          <a:bodyPr/>
          <a:lstStyle/>
          <a:p>
            <a:fld id="{3DF1C5CE-222C-4659-9A99-B99FC42AF6EC}" type="slidenum">
              <a:rPr lang="en-US" smtClean="0"/>
              <a:t>8</a:t>
            </a:fld>
            <a:endParaRPr lang="en-US"/>
          </a:p>
        </p:txBody>
      </p:sp>
    </p:spTree>
    <p:extLst>
      <p:ext uri="{BB962C8B-B14F-4D97-AF65-F5344CB8AC3E}">
        <p14:creationId xmlns:p14="http://schemas.microsoft.com/office/powerpoint/2010/main" val="31131476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Finally we attempted a textbook</a:t>
            </a:r>
            <a:r>
              <a:rPr lang="en-US" baseline="0" dirty="0" smtClean="0"/>
              <a:t> collaborative filtering approach to predict missing ratings.</a:t>
            </a:r>
          </a:p>
          <a:p>
            <a:r>
              <a:rPr lang="en-US" baseline="0" dirty="0" smtClean="0"/>
              <a:t>We constructed an M by N utility matrix with user ratings</a:t>
            </a:r>
          </a:p>
          <a:p>
            <a:r>
              <a:rPr lang="en-US" baseline="0" dirty="0" smtClean="0"/>
              <a:t>We centered the scores on the average rating of each user</a:t>
            </a:r>
          </a:p>
          <a:p>
            <a:r>
              <a:rPr lang="en-US" baseline="0" dirty="0" smtClean="0"/>
              <a:t>and calculated Pearson’s </a:t>
            </a:r>
            <a:r>
              <a:rPr lang="el-GR" baseline="0" dirty="0" smtClean="0"/>
              <a:t>ρ </a:t>
            </a:r>
            <a:r>
              <a:rPr lang="sv-SE" baseline="0" dirty="0" smtClean="0"/>
              <a:t>for all pairs</a:t>
            </a:r>
          </a:p>
          <a:p>
            <a:r>
              <a:rPr lang="sv-SE" baseline="0" dirty="0" smtClean="0"/>
              <a:t>In the end </a:t>
            </a:r>
            <a:r>
              <a:rPr lang="sv-SE" baseline="0" dirty="0" err="1" smtClean="0"/>
              <a:t>we</a:t>
            </a:r>
            <a:r>
              <a:rPr lang="sv-SE" baseline="0" dirty="0" smtClean="0"/>
              <a:t> </a:t>
            </a:r>
            <a:r>
              <a:rPr lang="sv-SE" baseline="0" dirty="0" err="1" smtClean="0"/>
              <a:t>filtered</a:t>
            </a:r>
            <a:r>
              <a:rPr lang="sv-SE" baseline="0" dirty="0" smtClean="0"/>
              <a:t> </a:t>
            </a:r>
            <a:r>
              <a:rPr lang="sv-SE" baseline="0" dirty="0" err="1" smtClean="0"/>
              <a:t>POIs</a:t>
            </a:r>
            <a:r>
              <a:rPr lang="sv-SE" baseline="0" dirty="0" smtClean="0"/>
              <a:t> </a:t>
            </a:r>
            <a:r>
              <a:rPr lang="sv-SE" baseline="0" dirty="0" err="1" smtClean="0"/>
              <a:t>outside</a:t>
            </a:r>
            <a:r>
              <a:rPr lang="sv-SE" baseline="0" dirty="0" smtClean="0"/>
              <a:t> the area </a:t>
            </a:r>
            <a:r>
              <a:rPr lang="sv-SE" baseline="0" dirty="0" err="1" smtClean="0"/>
              <a:t>of</a:t>
            </a:r>
            <a:r>
              <a:rPr lang="sv-SE" baseline="0" dirty="0" smtClean="0"/>
              <a:t> </a:t>
            </a:r>
            <a:r>
              <a:rPr lang="sv-SE" baseline="0" dirty="0" err="1" smtClean="0"/>
              <a:t>interest</a:t>
            </a:r>
            <a:r>
              <a:rPr lang="sv-SE" baseline="0" dirty="0" smtClean="0"/>
              <a:t> and </a:t>
            </a:r>
            <a:r>
              <a:rPr lang="sv-SE" baseline="0" dirty="0" err="1" smtClean="0"/>
              <a:t>sorted</a:t>
            </a:r>
            <a:r>
              <a:rPr lang="sv-SE" baseline="0" dirty="0" smtClean="0"/>
              <a:t> on </a:t>
            </a:r>
            <a:r>
              <a:rPr lang="sv-SE" baseline="0" dirty="0" err="1" smtClean="0"/>
              <a:t>their</a:t>
            </a:r>
            <a:r>
              <a:rPr lang="sv-SE" baseline="0" dirty="0" smtClean="0"/>
              <a:t> </a:t>
            </a:r>
            <a:r>
              <a:rPr lang="sv-SE" baseline="0" dirty="0" err="1" smtClean="0"/>
              <a:t>predicted</a:t>
            </a:r>
            <a:r>
              <a:rPr lang="sv-SE" baseline="0" dirty="0" smtClean="0"/>
              <a:t> ratings</a:t>
            </a:r>
            <a:endParaRPr lang="sv-SE" dirty="0"/>
          </a:p>
        </p:txBody>
      </p:sp>
      <p:sp>
        <p:nvSpPr>
          <p:cNvPr id="4" name="Slide Number Placeholder 3"/>
          <p:cNvSpPr>
            <a:spLocks noGrp="1"/>
          </p:cNvSpPr>
          <p:nvPr>
            <p:ph type="sldNum" sz="quarter" idx="10"/>
          </p:nvPr>
        </p:nvSpPr>
        <p:spPr/>
        <p:txBody>
          <a:bodyPr/>
          <a:lstStyle/>
          <a:p>
            <a:fld id="{3DF1C5CE-222C-4659-9A99-B99FC42AF6EC}" type="slidenum">
              <a:rPr lang="en-US" smtClean="0"/>
              <a:t>9</a:t>
            </a:fld>
            <a:endParaRPr lang="en-US"/>
          </a:p>
        </p:txBody>
      </p:sp>
    </p:spTree>
    <p:extLst>
      <p:ext uri="{BB962C8B-B14F-4D97-AF65-F5344CB8AC3E}">
        <p14:creationId xmlns:p14="http://schemas.microsoft.com/office/powerpoint/2010/main" val="5422602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also</a:t>
            </a:r>
            <a:r>
              <a:rPr lang="en-US" baseline="0" dirty="0" smtClean="0"/>
              <a:t> propose to run the results of the previous standalone methods through several fusion ones.</a:t>
            </a:r>
          </a:p>
          <a:p>
            <a:r>
              <a:rPr lang="en-US" baseline="0" dirty="0" smtClean="0"/>
              <a:t>We use two Rank Based election methods and one rating based. </a:t>
            </a:r>
          </a:p>
          <a:p>
            <a:r>
              <a:rPr lang="en-US" baseline="0" dirty="0" smtClean="0"/>
              <a:t>In a few words </a:t>
            </a:r>
            <a:r>
              <a:rPr lang="en-US" baseline="0" dirty="0" err="1" smtClean="0"/>
              <a:t>Borda</a:t>
            </a:r>
            <a:r>
              <a:rPr lang="en-US" baseline="0" dirty="0" smtClean="0"/>
              <a:t> Count is an election method based on rank aggregation, and Condorcet is based on selecting a winner that would prevail against anyone else on a one on one election</a:t>
            </a:r>
          </a:p>
          <a:p>
            <a:r>
              <a:rPr lang="en-US" baseline="0" dirty="0" smtClean="0"/>
              <a:t>For the rating based we use a familiar </a:t>
            </a:r>
            <a:r>
              <a:rPr lang="en-US" baseline="0" dirty="0" err="1" smtClean="0"/>
              <a:t>combSUM</a:t>
            </a:r>
            <a:endParaRPr lang="sv-SE" dirty="0"/>
          </a:p>
        </p:txBody>
      </p:sp>
      <p:sp>
        <p:nvSpPr>
          <p:cNvPr id="4" name="Slide Number Placeholder 3"/>
          <p:cNvSpPr>
            <a:spLocks noGrp="1"/>
          </p:cNvSpPr>
          <p:nvPr>
            <p:ph type="sldNum" sz="quarter" idx="10"/>
          </p:nvPr>
        </p:nvSpPr>
        <p:spPr/>
        <p:txBody>
          <a:bodyPr/>
          <a:lstStyle/>
          <a:p>
            <a:fld id="{3DF1C5CE-222C-4659-9A99-B99FC42AF6EC}" type="slidenum">
              <a:rPr lang="en-US" smtClean="0"/>
              <a:t>10</a:t>
            </a:fld>
            <a:endParaRPr lang="en-US"/>
          </a:p>
        </p:txBody>
      </p:sp>
    </p:spTree>
    <p:extLst>
      <p:ext uri="{BB962C8B-B14F-4D97-AF65-F5344CB8AC3E}">
        <p14:creationId xmlns:p14="http://schemas.microsoft.com/office/powerpoint/2010/main" val="2254917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609601"/>
            <a:ext cx="10363200" cy="4267200"/>
          </a:xfrm>
        </p:spPr>
        <p:txBody>
          <a:bodyPr anchor="b">
            <a:noAutofit/>
          </a:bodyPr>
          <a:lstStyle>
            <a:lvl1pPr>
              <a:lnSpc>
                <a:spcPct val="100000"/>
              </a:lnSpc>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1828800" y="4953000"/>
            <a:ext cx="8534400" cy="1219200"/>
          </a:xfrm>
        </p:spPr>
        <p:txBody>
          <a:bodyP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Footer Placeholder 8"/>
          <p:cNvSpPr>
            <a:spLocks noGrp="1"/>
          </p:cNvSpPr>
          <p:nvPr>
            <p:ph type="ftr" sz="quarter" idx="12"/>
          </p:nvPr>
        </p:nvSpPr>
        <p:spPr/>
        <p:txBody>
          <a:bodyPr/>
          <a:lstStyle>
            <a:lvl1pPr>
              <a:defRPr>
                <a:solidFill>
                  <a:schemeClr val="tx1"/>
                </a:solidFill>
              </a:defRPr>
            </a:lvl1pPr>
          </a:lstStyle>
          <a:p>
            <a:r>
              <a:rPr lang="en-US" dirty="0"/>
              <a:t>Add a footer</a:t>
            </a:r>
          </a:p>
        </p:txBody>
      </p:sp>
      <p:sp>
        <p:nvSpPr>
          <p:cNvPr id="7" name="Date Placeholder 6"/>
          <p:cNvSpPr>
            <a:spLocks noGrp="1"/>
          </p:cNvSpPr>
          <p:nvPr>
            <p:ph type="dt" sz="half" idx="10"/>
          </p:nvPr>
        </p:nvSpPr>
        <p:spPr/>
        <p:txBody>
          <a:bodyPr/>
          <a:lstStyle>
            <a:lvl1pPr>
              <a:defRPr>
                <a:solidFill>
                  <a:schemeClr val="tx1"/>
                </a:solidFill>
              </a:defRPr>
            </a:lvl1pPr>
          </a:lstStyle>
          <a:p>
            <a:fld id="{349BF3EA-1A78-4F07-BDC0-C8A1BD461199}" type="datetimeFigureOut">
              <a:rPr lang="en-US" smtClean="0"/>
              <a:pPr/>
              <a:t>6/21/2021</a:t>
            </a:fld>
            <a:endParaRPr lang="en-US"/>
          </a:p>
        </p:txBody>
      </p:sp>
      <p:sp>
        <p:nvSpPr>
          <p:cNvPr id="8" name="Slide Number Placeholder 7"/>
          <p:cNvSpPr>
            <a:spLocks noGrp="1"/>
          </p:cNvSpPr>
          <p:nvPr>
            <p:ph type="sldNum" sz="quarter" idx="11"/>
          </p:nvPr>
        </p:nvSpPr>
        <p:spPr/>
        <p:txBody>
          <a:bodyPr/>
          <a:lstStyle>
            <a:lvl1pPr>
              <a:defRPr>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2794820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6/21/2021</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172995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lvl1pPr>
              <a:defRPr>
                <a:effectLst/>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6/21/2021</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711999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buFont typeface="Arial" pitchFamily="34" charset="0"/>
              <a:buChar char="•"/>
              <a:defRPr>
                <a:solidFill>
                  <a:schemeClr val="tx1"/>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6/21/2021</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81064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Oval 6"/>
          <p:cNvSpPr/>
          <p:nvPr/>
        </p:nvSpPr>
        <p:spPr>
          <a:xfrm>
            <a:off x="59944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Oval 7"/>
          <p:cNvSpPr/>
          <p:nvPr/>
        </p:nvSpPr>
        <p:spPr>
          <a:xfrm>
            <a:off x="62611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Oval 8"/>
          <p:cNvSpPr/>
          <p:nvPr/>
        </p:nvSpPr>
        <p:spPr>
          <a:xfrm>
            <a:off x="5728971"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963084" y="1371601"/>
            <a:ext cx="103632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latin typeface="+mj-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963084" y="4068764"/>
            <a:ext cx="10363200" cy="1131887"/>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6/21/2021</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415689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smtClean="0"/>
              <a:t>Click to edit Master title style</a:t>
            </a:r>
            <a:endParaRPr lang="en-US" dirty="0"/>
          </a:p>
        </p:txBody>
      </p:sp>
      <p:sp>
        <p:nvSpPr>
          <p:cNvPr id="9" name="Content Placeholder 8"/>
          <p:cNvSpPr>
            <a:spLocks noGrp="1"/>
          </p:cNvSpPr>
          <p:nvPr>
            <p:ph sz="quarter" idx="13"/>
          </p:nvPr>
        </p:nvSpPr>
        <p:spPr>
          <a:xfrm>
            <a:off x="487680" y="1600200"/>
            <a:ext cx="5388864" cy="452628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6/21/2021</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33336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5386917" cy="609600"/>
          </a:xfrm>
        </p:spPr>
        <p:txBody>
          <a:bodyPr anchor="b">
            <a:noAutofit/>
          </a:bodyPr>
          <a:lstStyle>
            <a:lvl1pPr marL="0" indent="0" algn="ctr">
              <a:buNone/>
              <a:defRPr sz="2400" b="0">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1" name="Content Placeholder 10"/>
          <p:cNvSpPr>
            <a:spLocks noGrp="1"/>
          </p:cNvSpPr>
          <p:nvPr>
            <p:ph sz="quarter" idx="13"/>
          </p:nvPr>
        </p:nvSpPr>
        <p:spPr>
          <a:xfrm>
            <a:off x="609600" y="2212848"/>
            <a:ext cx="5388864" cy="391363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7601" y="1600200"/>
            <a:ext cx="5389033" cy="609600"/>
          </a:xfrm>
        </p:spPr>
        <p:txBody>
          <a:bodyPr anchor="b">
            <a:noAutofit/>
          </a:bodyPr>
          <a:lstStyle>
            <a:lvl1pPr marL="0" indent="0" algn="ctr">
              <a:buNone/>
              <a:defRPr sz="2400" b="0">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12"/>
          <p:cNvSpPr>
            <a:spLocks noGrp="1"/>
          </p:cNvSpPr>
          <p:nvPr>
            <p:ph sz="quarter" idx="14"/>
          </p:nvPr>
        </p:nvSpPr>
        <p:spPr>
          <a:xfrm>
            <a:off x="6230112" y="2212849"/>
            <a:ext cx="5388864" cy="3913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349BF3EA-1A78-4F07-BDC0-C8A1BD461199}" type="datetimeFigureOut">
              <a:rPr lang="en-US" smtClean="0"/>
              <a:t>6/21/2021</a:t>
            </a:fld>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244593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9625"/>
            <a:ext cx="10972800" cy="1600200"/>
          </a:xfrm>
        </p:spPr>
        <p:txBody>
          <a:bodyPr/>
          <a:lstStyle>
            <a:lvl1pPr>
              <a:defRPr>
                <a:effectLst/>
              </a:defRPr>
            </a:lvl1pPr>
          </a:lstStyle>
          <a:p>
            <a:r>
              <a:rPr lang="en-US" smtClean="0"/>
              <a:t>Click to edit Master title style</a:t>
            </a:r>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349BF3EA-1A78-4F07-BDC0-C8A1BD461199}" type="datetimeFigureOut">
              <a:rPr lang="en-US" smtClean="0"/>
              <a:t>6/21/2021</a:t>
            </a:fld>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67989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349BF3EA-1A78-4F07-BDC0-C8A1BD461199}" type="datetimeFigureOut">
              <a:rPr lang="en-US" smtClean="0"/>
              <a:t>6/21/2021</a:t>
            </a:fld>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546002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76117" y="266700"/>
            <a:ext cx="4011084" cy="2095500"/>
          </a:xfrm>
        </p:spPr>
        <p:txBody>
          <a:bodyPr anchor="b"/>
          <a:lstStyle>
            <a:lvl1pPr algn="ctr">
              <a:lnSpc>
                <a:spcPct val="100000"/>
              </a:lnSpc>
              <a:defRPr sz="2800" b="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958850" y="273051"/>
            <a:ext cx="66611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876117" y="2438401"/>
            <a:ext cx="4011084"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6/21/2021</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785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9435" y="228600"/>
            <a:ext cx="7615765" cy="895350"/>
          </a:xfrm>
        </p:spPr>
        <p:txBody>
          <a:bodyPr anchor="b"/>
          <a:lstStyle>
            <a:lvl1pPr algn="ctr">
              <a:lnSpc>
                <a:spcPct val="100000"/>
              </a:lnSpc>
              <a:defRPr sz="2800" b="0">
                <a:effectLst/>
              </a:defRPr>
            </a:lvl1pPr>
          </a:lstStyle>
          <a:p>
            <a:r>
              <a:rPr lang="en-US" smtClean="0"/>
              <a:t>Click to edit Master title style</a:t>
            </a:r>
            <a:endParaRPr lang="en-US" dirty="0"/>
          </a:p>
        </p:txBody>
      </p:sp>
      <p:sp>
        <p:nvSpPr>
          <p:cNvPr id="3" name="Picture Placeholder 2" descr="An empty placeholder to add an image. Click on the placeholder and select the image that you wish to add"/>
          <p:cNvSpPr>
            <a:spLocks noGrp="1"/>
          </p:cNvSpPr>
          <p:nvPr>
            <p:ph type="pic" idx="1"/>
          </p:nvPr>
        </p:nvSpPr>
        <p:spPr>
          <a:xfrm>
            <a:off x="2010835" y="1143000"/>
            <a:ext cx="8072965"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239435" y="5810250"/>
            <a:ext cx="7615765"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6/21/2021</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655479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2">
        <a:schemeClr val="bg2"/>
      </p:bgRef>
    </p:bg>
    <p:spTree>
      <p:nvGrpSpPr>
        <p:cNvPr id="1" name=""/>
        <p:cNvGrpSpPr/>
        <p:nvPr/>
      </p:nvGrpSpPr>
      <p:grpSpPr>
        <a:xfrm>
          <a:off x="0" y="0"/>
          <a:ext cx="0" cy="0"/>
          <a:chOff x="0" y="0"/>
          <a:chExt cx="0" cy="0"/>
        </a:xfrm>
      </p:grpSpPr>
      <p:sp>
        <p:nvSpPr>
          <p:cNvPr id="7" name="Oval 6"/>
          <p:cNvSpPr/>
          <p:nvPr/>
        </p:nvSpPr>
        <p:spPr>
          <a:xfrm>
            <a:off x="11277014"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tx1">
                  <a:lumMod val="65000"/>
                  <a:lumOff val="35000"/>
                </a:schemeClr>
              </a:solidFill>
              <a:latin typeface="+mn-lt"/>
              <a:ea typeface="+mn-ea"/>
              <a:cs typeface="+mn-cs"/>
            </a:endParaRPr>
          </a:p>
        </p:txBody>
      </p:sp>
      <p:sp>
        <p:nvSpPr>
          <p:cNvPr id="8" name="Oval 7"/>
          <p:cNvSpPr/>
          <p:nvPr/>
        </p:nvSpPr>
        <p:spPr>
          <a:xfrm>
            <a:off x="758826"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lumMod val="65000"/>
                  <a:lumOff val="35000"/>
                </a:schemeClr>
              </a:solidFill>
            </a:endParaRPr>
          </a:p>
        </p:txBody>
      </p:sp>
      <p:sp>
        <p:nvSpPr>
          <p:cNvPr id="2" name="Title Placeholder 1"/>
          <p:cNvSpPr>
            <a:spLocks noGrp="1"/>
          </p:cNvSpPr>
          <p:nvPr>
            <p:ph type="title"/>
          </p:nvPr>
        </p:nvSpPr>
        <p:spPr>
          <a:xfrm>
            <a:off x="609600" y="0"/>
            <a:ext cx="109728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878887" y="6356351"/>
            <a:ext cx="3797300" cy="365125"/>
          </a:xfrm>
          <a:prstGeom prst="rect">
            <a:avLst/>
          </a:prstGeom>
        </p:spPr>
        <p:txBody>
          <a:bodyPr vert="horz" lIns="45720" tIns="45720" rIns="91440" bIns="45720" rtlCol="0" anchor="ctr"/>
          <a:lstStyle>
            <a:lvl1pPr algn="l">
              <a:defRPr sz="1200">
                <a:solidFill>
                  <a:schemeClr val="tx1"/>
                </a:solidFill>
                <a:latin typeface="Century Gothic" pitchFamily="34" charset="0"/>
              </a:defRPr>
            </a:lvl1pPr>
          </a:lstStyle>
          <a:p>
            <a:r>
              <a:rPr lang="en-US" dirty="0"/>
              <a:t>Add a footer</a:t>
            </a:r>
          </a:p>
        </p:txBody>
      </p:sp>
      <p:sp>
        <p:nvSpPr>
          <p:cNvPr id="4" name="Date Placeholder 3"/>
          <p:cNvSpPr>
            <a:spLocks noGrp="1"/>
          </p:cNvSpPr>
          <p:nvPr>
            <p:ph type="dt" sz="half" idx="2"/>
          </p:nvPr>
        </p:nvSpPr>
        <p:spPr>
          <a:xfrm>
            <a:off x="8484463" y="6356351"/>
            <a:ext cx="2781300" cy="365125"/>
          </a:xfrm>
          <a:prstGeom prst="rect">
            <a:avLst/>
          </a:prstGeom>
        </p:spPr>
        <p:txBody>
          <a:bodyPr vert="horz" lIns="91440" tIns="45720" rIns="45720" bIns="45720" rtlCol="0" anchor="ctr"/>
          <a:lstStyle>
            <a:lvl1pPr algn="r">
              <a:defRPr sz="1200">
                <a:solidFill>
                  <a:schemeClr val="tx1"/>
                </a:solidFill>
                <a:latin typeface="Century Gothic" pitchFamily="34" charset="0"/>
              </a:defRPr>
            </a:lvl1pPr>
          </a:lstStyle>
          <a:p>
            <a:fld id="{349BF3EA-1A78-4F07-BDC0-C8A1BD461199}" type="datetimeFigureOut">
              <a:rPr lang="en-US" smtClean="0"/>
              <a:pPr/>
              <a:t>6/21/2021</a:t>
            </a:fld>
            <a:endParaRPr lang="en-US" dirty="0"/>
          </a:p>
        </p:txBody>
      </p:sp>
      <p:sp>
        <p:nvSpPr>
          <p:cNvPr id="6" name="Slide Number Placeholder 5"/>
          <p:cNvSpPr>
            <a:spLocks noGrp="1"/>
          </p:cNvSpPr>
          <p:nvPr>
            <p:ph type="sldNum" sz="quarter" idx="4"/>
          </p:nvPr>
        </p:nvSpPr>
        <p:spPr>
          <a:xfrm>
            <a:off x="11391038" y="6356351"/>
            <a:ext cx="749300" cy="365125"/>
          </a:xfrm>
          <a:prstGeom prst="rect">
            <a:avLst/>
          </a:prstGeom>
        </p:spPr>
        <p:txBody>
          <a:bodyPr vert="horz" lIns="27432" tIns="45720" rIns="45720" bIns="45720" rtlCol="0" anchor="ctr"/>
          <a:lstStyle>
            <a:lvl1pPr algn="l">
              <a:defRPr sz="1200">
                <a:solidFill>
                  <a:schemeClr val="tx1"/>
                </a:solidFill>
                <a:latin typeface="Century Gothic" pitchFamily="34" charset="0"/>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0122519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lnSpc>
          <a:spcPts val="4800"/>
        </a:lnSpc>
        <a:spcBef>
          <a:spcPct val="0"/>
        </a:spcBef>
        <a:buNone/>
        <a:defRPr sz="4800" kern="1200">
          <a:solidFill>
            <a:schemeClr val="tx2"/>
          </a:solidFill>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8.xml"/><Relationship Id="rId4" Type="http://schemas.openxmlformats.org/officeDocument/2006/relationships/chart" Target="../charts/char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1.bin"/><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notesSlide" Target="../notesSlides/notesSlide7.xml"/><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6.e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609601"/>
            <a:ext cx="10363200" cy="3735976"/>
          </a:xfrm>
        </p:spPr>
        <p:txBody>
          <a:bodyPr/>
          <a:lstStyle/>
          <a:p>
            <a:r>
              <a:rPr lang="en-US" sz="4000" dirty="0" smtClean="0"/>
              <a:t>Suggesting Points-of-Interest </a:t>
            </a:r>
            <a:br>
              <a:rPr lang="en-US" sz="4000" dirty="0" smtClean="0"/>
            </a:br>
            <a:r>
              <a:rPr lang="en-US" sz="4000" dirty="0" smtClean="0"/>
              <a:t>via Content </a:t>
            </a:r>
            <a:r>
              <a:rPr lang="en-SE" sz="4000" dirty="0" smtClean="0"/>
              <a:t>–</a:t>
            </a:r>
            <a:r>
              <a:rPr lang="en-US" sz="4000" dirty="0" smtClean="0"/>
              <a:t> Based, Collaborative, and Hybrid Fusion Methods </a:t>
            </a:r>
            <a:br>
              <a:rPr lang="en-US" sz="4000" dirty="0" smtClean="0"/>
            </a:br>
            <a:r>
              <a:rPr lang="en-US" sz="4000" dirty="0" smtClean="0"/>
              <a:t>in Mobile Devices </a:t>
            </a:r>
            <a:endParaRPr lang="en-US" sz="4000" dirty="0"/>
          </a:p>
        </p:txBody>
      </p:sp>
      <p:sp>
        <p:nvSpPr>
          <p:cNvPr id="3" name="Content Placeholder 2"/>
          <p:cNvSpPr>
            <a:spLocks noGrp="1"/>
          </p:cNvSpPr>
          <p:nvPr>
            <p:ph type="subTitle" idx="1"/>
          </p:nvPr>
        </p:nvSpPr>
        <p:spPr/>
        <p:txBody>
          <a:bodyPr numCol="2">
            <a:normAutofit fontScale="92500"/>
          </a:bodyPr>
          <a:lstStyle/>
          <a:p>
            <a:r>
              <a:rPr lang="en-US" dirty="0" err="1" smtClean="0"/>
              <a:t>Avi</a:t>
            </a:r>
            <a:r>
              <a:rPr lang="en-US" dirty="0" smtClean="0"/>
              <a:t> </a:t>
            </a:r>
            <a:r>
              <a:rPr lang="en-US" dirty="0" err="1" smtClean="0"/>
              <a:t>Arampatzis</a:t>
            </a:r>
            <a:r>
              <a:rPr lang="en-US" dirty="0" smtClean="0"/>
              <a:t> </a:t>
            </a:r>
          </a:p>
          <a:p>
            <a:r>
              <a:rPr lang="en-US" dirty="0" smtClean="0"/>
              <a:t>Democritus University of  Thrace </a:t>
            </a:r>
          </a:p>
          <a:p>
            <a:r>
              <a:rPr lang="en-US" sz="2200" i="1" dirty="0" smtClean="0"/>
              <a:t>avi@ee.duth.gr</a:t>
            </a:r>
            <a:endParaRPr lang="en-US" i="1" dirty="0" smtClean="0"/>
          </a:p>
          <a:p>
            <a:r>
              <a:rPr lang="en-US" b="1" dirty="0"/>
              <a:t>Georgios </a:t>
            </a:r>
            <a:r>
              <a:rPr lang="en-US" b="1" dirty="0" smtClean="0"/>
              <a:t>Kalamatianos</a:t>
            </a:r>
            <a:r>
              <a:rPr lang="en-US" dirty="0" smtClean="0"/>
              <a:t> </a:t>
            </a:r>
          </a:p>
          <a:p>
            <a:r>
              <a:rPr lang="en-US" dirty="0" smtClean="0"/>
              <a:t>Uppsala University</a:t>
            </a:r>
          </a:p>
          <a:p>
            <a:r>
              <a:rPr lang="en-US" sz="2200" i="1" dirty="0" smtClean="0"/>
              <a:t>georgios.kalamatianos@it.uu.se</a:t>
            </a:r>
            <a:endParaRPr lang="en-US" sz="2200" i="1" dirty="0"/>
          </a:p>
        </p:txBody>
      </p:sp>
    </p:spTree>
    <p:extLst>
      <p:ext uri="{BB962C8B-B14F-4D97-AF65-F5344CB8AC3E}">
        <p14:creationId xmlns:p14="http://schemas.microsoft.com/office/powerpoint/2010/main" val="1096358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Fusion Methods</a:t>
            </a:r>
            <a:endParaRPr lang="sv-SE" dirty="0"/>
          </a:p>
        </p:txBody>
      </p:sp>
      <p:sp>
        <p:nvSpPr>
          <p:cNvPr id="3" name="Content Placeholder 2"/>
          <p:cNvSpPr>
            <a:spLocks noGrp="1"/>
          </p:cNvSpPr>
          <p:nvPr>
            <p:ph idx="1"/>
          </p:nvPr>
        </p:nvSpPr>
        <p:spPr/>
        <p:txBody>
          <a:bodyPr/>
          <a:lstStyle/>
          <a:p>
            <a:pPr>
              <a:lnSpc>
                <a:spcPct val="150000"/>
              </a:lnSpc>
            </a:pPr>
            <a:r>
              <a:rPr lang="en-US" dirty="0" smtClean="0"/>
              <a:t>Rank Based:</a:t>
            </a:r>
          </a:p>
          <a:p>
            <a:pPr lvl="1">
              <a:lnSpc>
                <a:spcPct val="150000"/>
              </a:lnSpc>
            </a:pPr>
            <a:r>
              <a:rPr lang="en-US" sz="2000" dirty="0" err="1" smtClean="0"/>
              <a:t>Borda</a:t>
            </a:r>
            <a:r>
              <a:rPr lang="en-US" sz="2000" dirty="0" smtClean="0"/>
              <a:t> Count: Election method based</a:t>
            </a:r>
          </a:p>
          <a:p>
            <a:pPr lvl="1">
              <a:lnSpc>
                <a:spcPct val="150000"/>
              </a:lnSpc>
            </a:pPr>
            <a:r>
              <a:rPr lang="en-US" sz="2000" dirty="0" smtClean="0"/>
              <a:t>Condorcet (only different when combining three or more)</a:t>
            </a:r>
          </a:p>
          <a:p>
            <a:pPr>
              <a:lnSpc>
                <a:spcPct val="150000"/>
              </a:lnSpc>
            </a:pPr>
            <a:r>
              <a:rPr lang="en-US" dirty="0" smtClean="0"/>
              <a:t>Rating Based:</a:t>
            </a:r>
          </a:p>
          <a:p>
            <a:pPr lvl="1">
              <a:lnSpc>
                <a:spcPct val="150000"/>
              </a:lnSpc>
            </a:pPr>
            <a:r>
              <a:rPr lang="en-US" sz="2000" dirty="0" err="1" smtClean="0"/>
              <a:t>CombSUM</a:t>
            </a:r>
            <a:endParaRPr lang="en-US" sz="2000" dirty="0" smtClean="0"/>
          </a:p>
          <a:p>
            <a:pPr>
              <a:lnSpc>
                <a:spcPct val="150000"/>
              </a:lnSpc>
            </a:pPr>
            <a:endParaRPr lang="sv-SE" dirty="0"/>
          </a:p>
        </p:txBody>
      </p:sp>
    </p:spTree>
    <p:extLst>
      <p:ext uri="{BB962C8B-B14F-4D97-AF65-F5344CB8AC3E}">
        <p14:creationId xmlns:p14="http://schemas.microsoft.com/office/powerpoint/2010/main" val="3279478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Experiments</a:t>
            </a:r>
            <a:r>
              <a:rPr lang="en-US" dirty="0"/>
              <a:t/>
            </a:r>
            <a:br>
              <a:rPr lang="en-US" dirty="0"/>
            </a:br>
            <a:endParaRPr lang="sv-SE" dirty="0"/>
          </a:p>
        </p:txBody>
      </p:sp>
      <p:sp>
        <p:nvSpPr>
          <p:cNvPr id="3" name="Text Placeholder 2"/>
          <p:cNvSpPr>
            <a:spLocks noGrp="1"/>
          </p:cNvSpPr>
          <p:nvPr>
            <p:ph type="body" idx="1"/>
          </p:nvPr>
        </p:nvSpPr>
        <p:spPr/>
        <p:txBody>
          <a:bodyPr/>
          <a:lstStyle/>
          <a:p>
            <a:endParaRPr lang="sv-SE" dirty="0"/>
          </a:p>
        </p:txBody>
      </p:sp>
    </p:spTree>
    <p:extLst>
      <p:ext uri="{BB962C8B-B14F-4D97-AF65-F5344CB8AC3E}">
        <p14:creationId xmlns:p14="http://schemas.microsoft.com/office/powerpoint/2010/main" val="3266833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Dataset Description</a:t>
            </a:r>
            <a:endParaRPr lang="sv-SE" dirty="0"/>
          </a:p>
        </p:txBody>
      </p:sp>
      <p:graphicFrame>
        <p:nvGraphicFramePr>
          <p:cNvPr id="10" name="Table 9"/>
          <p:cNvGraphicFramePr>
            <a:graphicFrameLocks noGrp="1"/>
          </p:cNvGraphicFramePr>
          <p:nvPr>
            <p:extLst>
              <p:ext uri="{D42A27DB-BD31-4B8C-83A1-F6EECF244321}">
                <p14:modId xmlns:p14="http://schemas.microsoft.com/office/powerpoint/2010/main" val="885075978"/>
              </p:ext>
            </p:extLst>
          </p:nvPr>
        </p:nvGraphicFramePr>
        <p:xfrm>
          <a:off x="1597572" y="2632549"/>
          <a:ext cx="8996855" cy="1981200"/>
        </p:xfrm>
        <a:graphic>
          <a:graphicData uri="http://schemas.openxmlformats.org/drawingml/2006/table">
            <a:tbl>
              <a:tblPr firstRow="1" bandRow="1">
                <a:tableStyleId>{616DA210-FB5B-4158-B5E0-FEB733F419BA}</a:tableStyleId>
              </a:tblPr>
              <a:tblGrid>
                <a:gridCol w="3100611">
                  <a:extLst>
                    <a:ext uri="{9D8B030D-6E8A-4147-A177-3AD203B41FA5}">
                      <a16:colId xmlns:a16="http://schemas.microsoft.com/office/drawing/2014/main" val="1555784218"/>
                    </a:ext>
                  </a:extLst>
                </a:gridCol>
                <a:gridCol w="2948122">
                  <a:extLst>
                    <a:ext uri="{9D8B030D-6E8A-4147-A177-3AD203B41FA5}">
                      <a16:colId xmlns:a16="http://schemas.microsoft.com/office/drawing/2014/main" val="595480232"/>
                    </a:ext>
                  </a:extLst>
                </a:gridCol>
                <a:gridCol w="2948122">
                  <a:extLst>
                    <a:ext uri="{9D8B030D-6E8A-4147-A177-3AD203B41FA5}">
                      <a16:colId xmlns:a16="http://schemas.microsoft.com/office/drawing/2014/main" val="1322211618"/>
                    </a:ext>
                  </a:extLst>
                </a:gridCol>
              </a:tblGrid>
              <a:tr h="370840">
                <a:tc>
                  <a:txBody>
                    <a:bodyPr/>
                    <a:lstStyle/>
                    <a:p>
                      <a:r>
                        <a:rPr lang="en-US" sz="2000" dirty="0" smtClean="0"/>
                        <a:t>#</a:t>
                      </a:r>
                      <a:endParaRPr lang="sv-SE" sz="2000" dirty="0"/>
                    </a:p>
                  </a:txBody>
                  <a:tcPr/>
                </a:tc>
                <a:tc>
                  <a:txBody>
                    <a:bodyPr/>
                    <a:lstStyle/>
                    <a:p>
                      <a:r>
                        <a:rPr lang="en-US" sz="2000" dirty="0" smtClean="0"/>
                        <a:t>2015</a:t>
                      </a:r>
                      <a:endParaRPr lang="sv-SE" sz="2000" dirty="0"/>
                    </a:p>
                  </a:txBody>
                  <a:tcPr/>
                </a:tc>
                <a:tc>
                  <a:txBody>
                    <a:bodyPr/>
                    <a:lstStyle/>
                    <a:p>
                      <a:r>
                        <a:rPr lang="en-US" sz="2000" dirty="0" smtClean="0"/>
                        <a:t>2016</a:t>
                      </a:r>
                      <a:endParaRPr lang="sv-SE" sz="2000" dirty="0"/>
                    </a:p>
                  </a:txBody>
                  <a:tcPr/>
                </a:tc>
                <a:extLst>
                  <a:ext uri="{0D108BD9-81ED-4DB2-BD59-A6C34878D82A}">
                    <a16:rowId xmlns:a16="http://schemas.microsoft.com/office/drawing/2014/main" val="2351230925"/>
                  </a:ext>
                </a:extLst>
              </a:tr>
              <a:tr h="370840">
                <a:tc>
                  <a:txBody>
                    <a:bodyPr/>
                    <a:lstStyle/>
                    <a:p>
                      <a:r>
                        <a:rPr lang="en-US" sz="2000" b="1" dirty="0" smtClean="0"/>
                        <a:t>Users</a:t>
                      </a:r>
                      <a:endParaRPr lang="sv-SE" sz="2000" b="1" dirty="0"/>
                    </a:p>
                  </a:txBody>
                  <a:tcPr/>
                </a:tc>
                <a:tc>
                  <a:txBody>
                    <a:bodyPr/>
                    <a:lstStyle/>
                    <a:p>
                      <a:r>
                        <a:rPr lang="en-US" sz="2000" dirty="0" smtClean="0"/>
                        <a:t>209</a:t>
                      </a:r>
                      <a:endParaRPr lang="sv-SE" sz="2000" dirty="0"/>
                    </a:p>
                  </a:txBody>
                  <a:tcPr/>
                </a:tc>
                <a:tc>
                  <a:txBody>
                    <a:bodyPr/>
                    <a:lstStyle/>
                    <a:p>
                      <a:r>
                        <a:rPr lang="en-US" sz="2000" dirty="0" smtClean="0"/>
                        <a:t>238</a:t>
                      </a:r>
                      <a:endParaRPr lang="sv-SE" sz="2000" dirty="0"/>
                    </a:p>
                  </a:txBody>
                  <a:tcPr/>
                </a:tc>
                <a:extLst>
                  <a:ext uri="{0D108BD9-81ED-4DB2-BD59-A6C34878D82A}">
                    <a16:rowId xmlns:a16="http://schemas.microsoft.com/office/drawing/2014/main" val="2575119787"/>
                  </a:ext>
                </a:extLst>
              </a:tr>
              <a:tr h="370840">
                <a:tc>
                  <a:txBody>
                    <a:bodyPr/>
                    <a:lstStyle/>
                    <a:p>
                      <a:r>
                        <a:rPr lang="en-US" sz="2000" b="1" dirty="0" smtClean="0"/>
                        <a:t>Rated</a:t>
                      </a:r>
                      <a:r>
                        <a:rPr lang="en-US" sz="2000" b="1" baseline="0" dirty="0" smtClean="0"/>
                        <a:t> POIs / profile</a:t>
                      </a:r>
                      <a:endParaRPr lang="sv-SE" sz="2000" b="1" dirty="0"/>
                    </a:p>
                  </a:txBody>
                  <a:tcPr/>
                </a:tc>
                <a:tc>
                  <a:txBody>
                    <a:bodyPr/>
                    <a:lstStyle/>
                    <a:p>
                      <a:r>
                        <a:rPr lang="en-US" sz="2000" dirty="0" smtClean="0"/>
                        <a:t>30</a:t>
                      </a:r>
                      <a:endParaRPr lang="sv-SE" sz="2000" dirty="0"/>
                    </a:p>
                  </a:txBody>
                  <a:tcPr/>
                </a:tc>
                <a:tc>
                  <a:txBody>
                    <a:bodyPr/>
                    <a:lstStyle/>
                    <a:p>
                      <a:r>
                        <a:rPr lang="en-US" sz="2000" dirty="0" smtClean="0"/>
                        <a:t>30 or 60</a:t>
                      </a:r>
                      <a:endParaRPr lang="sv-SE" sz="2000" dirty="0"/>
                    </a:p>
                  </a:txBody>
                  <a:tcPr/>
                </a:tc>
                <a:extLst>
                  <a:ext uri="{0D108BD9-81ED-4DB2-BD59-A6C34878D82A}">
                    <a16:rowId xmlns:a16="http://schemas.microsoft.com/office/drawing/2014/main" val="2949611114"/>
                  </a:ext>
                </a:extLst>
              </a:tr>
              <a:tr h="370840">
                <a:tc>
                  <a:txBody>
                    <a:bodyPr/>
                    <a:lstStyle/>
                    <a:p>
                      <a:r>
                        <a:rPr lang="en-US" sz="2000" b="1" dirty="0" smtClean="0"/>
                        <a:t>Total Requests (Queries)</a:t>
                      </a:r>
                      <a:endParaRPr lang="sv-SE" sz="2000" b="1" dirty="0"/>
                    </a:p>
                  </a:txBody>
                  <a:tcPr/>
                </a:tc>
                <a:tc>
                  <a:txBody>
                    <a:bodyPr/>
                    <a:lstStyle/>
                    <a:p>
                      <a:r>
                        <a:rPr lang="en-US" sz="2000" dirty="0" smtClean="0"/>
                        <a:t>211</a:t>
                      </a:r>
                      <a:endParaRPr lang="sv-SE" sz="2000" dirty="0"/>
                    </a:p>
                  </a:txBody>
                  <a:tcPr/>
                </a:tc>
                <a:tc>
                  <a:txBody>
                    <a:bodyPr/>
                    <a:lstStyle/>
                    <a:p>
                      <a:r>
                        <a:rPr lang="en-US" sz="2000" dirty="0" smtClean="0"/>
                        <a:t>438</a:t>
                      </a:r>
                      <a:endParaRPr lang="sv-SE" sz="2000" dirty="0"/>
                    </a:p>
                  </a:txBody>
                  <a:tcPr/>
                </a:tc>
                <a:extLst>
                  <a:ext uri="{0D108BD9-81ED-4DB2-BD59-A6C34878D82A}">
                    <a16:rowId xmlns:a16="http://schemas.microsoft.com/office/drawing/2014/main" val="577853994"/>
                  </a:ext>
                </a:extLst>
              </a:tr>
              <a:tr h="370840">
                <a:tc>
                  <a:txBody>
                    <a:bodyPr/>
                    <a:lstStyle/>
                    <a:p>
                      <a:r>
                        <a:rPr lang="en-US" sz="2000" b="1" dirty="0" smtClean="0"/>
                        <a:t>Candidate POIs / request</a:t>
                      </a:r>
                      <a:endParaRPr lang="sv-SE" sz="2000" b="1" dirty="0"/>
                    </a:p>
                  </a:txBody>
                  <a:tcPr/>
                </a:tc>
                <a:tc>
                  <a:txBody>
                    <a:bodyPr/>
                    <a:lstStyle/>
                    <a:p>
                      <a:r>
                        <a:rPr lang="en-US" sz="2000" dirty="0" smtClean="0"/>
                        <a:t>30</a:t>
                      </a:r>
                      <a:endParaRPr lang="sv-SE" sz="2000" dirty="0"/>
                    </a:p>
                  </a:txBody>
                  <a:tcPr/>
                </a:tc>
                <a:tc>
                  <a:txBody>
                    <a:bodyPr/>
                    <a:lstStyle/>
                    <a:p>
                      <a:r>
                        <a:rPr lang="en-US" sz="2000" dirty="0" smtClean="0"/>
                        <a:t>79-119,</a:t>
                      </a:r>
                      <a:r>
                        <a:rPr lang="en-US" sz="2000" baseline="0" dirty="0" smtClean="0"/>
                        <a:t> avg. 96.5</a:t>
                      </a:r>
                      <a:endParaRPr lang="sv-SE" sz="2000" dirty="0"/>
                    </a:p>
                  </a:txBody>
                  <a:tcPr/>
                </a:tc>
                <a:extLst>
                  <a:ext uri="{0D108BD9-81ED-4DB2-BD59-A6C34878D82A}">
                    <a16:rowId xmlns:a16="http://schemas.microsoft.com/office/drawing/2014/main" val="2220892559"/>
                  </a:ext>
                </a:extLst>
              </a:tr>
            </a:tbl>
          </a:graphicData>
        </a:graphic>
      </p:graphicFrame>
    </p:spTree>
    <p:extLst>
      <p:ext uri="{BB962C8B-B14F-4D97-AF65-F5344CB8AC3E}">
        <p14:creationId xmlns:p14="http://schemas.microsoft.com/office/powerpoint/2010/main" val="3638041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Dataset Enrichment</a:t>
            </a:r>
            <a:endParaRPr lang="sv-SE" sz="4800" dirty="0"/>
          </a:p>
        </p:txBody>
      </p:sp>
      <p:pic>
        <p:nvPicPr>
          <p:cNvPr id="6" name="Picture 5"/>
          <p:cNvPicPr>
            <a:picLocks noChangeAspect="1"/>
          </p:cNvPicPr>
          <p:nvPr/>
        </p:nvPicPr>
        <p:blipFill>
          <a:blip r:embed="rId3"/>
          <a:stretch>
            <a:fillRect/>
          </a:stretch>
        </p:blipFill>
        <p:spPr>
          <a:xfrm>
            <a:off x="264237" y="266700"/>
            <a:ext cx="5523071" cy="6256872"/>
          </a:xfrm>
          <a:prstGeom prst="rect">
            <a:avLst/>
          </a:prstGeom>
        </p:spPr>
      </p:pic>
      <p:graphicFrame>
        <p:nvGraphicFramePr>
          <p:cNvPr id="7" name="Chart 6"/>
          <p:cNvGraphicFramePr/>
          <p:nvPr>
            <p:extLst>
              <p:ext uri="{D42A27DB-BD31-4B8C-83A1-F6EECF244321}">
                <p14:modId xmlns:p14="http://schemas.microsoft.com/office/powerpoint/2010/main" val="3359480219"/>
              </p:ext>
            </p:extLst>
          </p:nvPr>
        </p:nvGraphicFramePr>
        <p:xfrm>
          <a:off x="6074979" y="2753711"/>
          <a:ext cx="5577490" cy="323747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846833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Standalone Methods</a:t>
            </a:r>
            <a:endParaRPr lang="sv-SE" dirty="0"/>
          </a:p>
        </p:txBody>
      </p:sp>
      <p:graphicFrame>
        <p:nvGraphicFramePr>
          <p:cNvPr id="5" name="Table 4"/>
          <p:cNvGraphicFramePr>
            <a:graphicFrameLocks noGrp="1"/>
          </p:cNvGraphicFramePr>
          <p:nvPr>
            <p:extLst>
              <p:ext uri="{D42A27DB-BD31-4B8C-83A1-F6EECF244321}">
                <p14:modId xmlns:p14="http://schemas.microsoft.com/office/powerpoint/2010/main" val="1892924812"/>
              </p:ext>
            </p:extLst>
          </p:nvPr>
        </p:nvGraphicFramePr>
        <p:xfrm>
          <a:off x="1428880" y="2272862"/>
          <a:ext cx="9334240" cy="2966720"/>
        </p:xfrm>
        <a:graphic>
          <a:graphicData uri="http://schemas.openxmlformats.org/drawingml/2006/table">
            <a:tbl>
              <a:tblPr firstRow="1" lastRow="1" bandRow="1">
                <a:tableStyleId>{616DA210-FB5B-4158-B5E0-FEB733F419BA}</a:tableStyleId>
              </a:tblPr>
              <a:tblGrid>
                <a:gridCol w="1921378">
                  <a:extLst>
                    <a:ext uri="{9D8B030D-6E8A-4147-A177-3AD203B41FA5}">
                      <a16:colId xmlns:a16="http://schemas.microsoft.com/office/drawing/2014/main" val="884918217"/>
                    </a:ext>
                  </a:extLst>
                </a:gridCol>
                <a:gridCol w="1235477">
                  <a:extLst>
                    <a:ext uri="{9D8B030D-6E8A-4147-A177-3AD203B41FA5}">
                      <a16:colId xmlns:a16="http://schemas.microsoft.com/office/drawing/2014/main" val="3575804699"/>
                    </a:ext>
                  </a:extLst>
                </a:gridCol>
                <a:gridCol w="1235477">
                  <a:extLst>
                    <a:ext uri="{9D8B030D-6E8A-4147-A177-3AD203B41FA5}">
                      <a16:colId xmlns:a16="http://schemas.microsoft.com/office/drawing/2014/main" val="2922480948"/>
                    </a:ext>
                  </a:extLst>
                </a:gridCol>
                <a:gridCol w="1235477">
                  <a:extLst>
                    <a:ext uri="{9D8B030D-6E8A-4147-A177-3AD203B41FA5}">
                      <a16:colId xmlns:a16="http://schemas.microsoft.com/office/drawing/2014/main" val="743610588"/>
                    </a:ext>
                  </a:extLst>
                </a:gridCol>
                <a:gridCol w="1235477">
                  <a:extLst>
                    <a:ext uri="{9D8B030D-6E8A-4147-A177-3AD203B41FA5}">
                      <a16:colId xmlns:a16="http://schemas.microsoft.com/office/drawing/2014/main" val="3594067334"/>
                    </a:ext>
                  </a:extLst>
                </a:gridCol>
                <a:gridCol w="1235477">
                  <a:extLst>
                    <a:ext uri="{9D8B030D-6E8A-4147-A177-3AD203B41FA5}">
                      <a16:colId xmlns:a16="http://schemas.microsoft.com/office/drawing/2014/main" val="2341620262"/>
                    </a:ext>
                  </a:extLst>
                </a:gridCol>
                <a:gridCol w="1235477">
                  <a:extLst>
                    <a:ext uri="{9D8B030D-6E8A-4147-A177-3AD203B41FA5}">
                      <a16:colId xmlns:a16="http://schemas.microsoft.com/office/drawing/2014/main" val="3341219111"/>
                    </a:ext>
                  </a:extLst>
                </a:gridCol>
              </a:tblGrid>
              <a:tr h="370840">
                <a:tc>
                  <a:txBody>
                    <a:bodyPr/>
                    <a:lstStyle/>
                    <a:p>
                      <a:endParaRPr lang="sv-SE" dirty="0"/>
                    </a:p>
                  </a:txBody>
                  <a:tcPr/>
                </a:tc>
                <a:tc gridSpan="3">
                  <a:txBody>
                    <a:bodyPr/>
                    <a:lstStyle/>
                    <a:p>
                      <a:r>
                        <a:rPr lang="en-US" dirty="0" smtClean="0"/>
                        <a:t>2015</a:t>
                      </a:r>
                      <a:endParaRPr lang="sv-SE" dirty="0"/>
                    </a:p>
                  </a:txBody>
                  <a:tcPr/>
                </a:tc>
                <a:tc hMerge="1">
                  <a:txBody>
                    <a:bodyPr/>
                    <a:lstStyle/>
                    <a:p>
                      <a:endParaRPr lang="sv-SE" dirty="0"/>
                    </a:p>
                  </a:txBody>
                  <a:tcPr/>
                </a:tc>
                <a:tc hMerge="1">
                  <a:txBody>
                    <a:bodyPr/>
                    <a:lstStyle/>
                    <a:p>
                      <a:endParaRPr lang="sv-SE" dirty="0"/>
                    </a:p>
                  </a:txBody>
                  <a:tcPr/>
                </a:tc>
                <a:tc gridSpan="3">
                  <a:txBody>
                    <a:bodyPr/>
                    <a:lstStyle/>
                    <a:p>
                      <a:r>
                        <a:rPr lang="en-US" dirty="0" smtClean="0"/>
                        <a:t>2016</a:t>
                      </a:r>
                      <a:endParaRPr lang="sv-SE" dirty="0"/>
                    </a:p>
                  </a:txBody>
                  <a:tcPr/>
                </a:tc>
                <a:tc hMerge="1">
                  <a:txBody>
                    <a:bodyPr/>
                    <a:lstStyle/>
                    <a:p>
                      <a:endParaRPr lang="sv-SE" dirty="0"/>
                    </a:p>
                  </a:txBody>
                  <a:tcPr/>
                </a:tc>
                <a:tc hMerge="1">
                  <a:txBody>
                    <a:bodyPr/>
                    <a:lstStyle/>
                    <a:p>
                      <a:endParaRPr lang="sv-SE" dirty="0"/>
                    </a:p>
                  </a:txBody>
                  <a:tcPr/>
                </a:tc>
                <a:extLst>
                  <a:ext uri="{0D108BD9-81ED-4DB2-BD59-A6C34878D82A}">
                    <a16:rowId xmlns:a16="http://schemas.microsoft.com/office/drawing/2014/main" val="2398175710"/>
                  </a:ext>
                </a:extLst>
              </a:tr>
              <a:tr h="370840">
                <a:tc>
                  <a:txBody>
                    <a:bodyPr/>
                    <a:lstStyle/>
                    <a:p>
                      <a:endParaRPr lang="sv-SE" dirty="0"/>
                    </a:p>
                  </a:txBody>
                  <a:tcPr/>
                </a:tc>
                <a:tc>
                  <a:txBody>
                    <a:bodyPr/>
                    <a:lstStyle/>
                    <a:p>
                      <a:r>
                        <a:rPr lang="sv-SE" b="1" dirty="0" smtClean="0"/>
                        <a:t>NDCG</a:t>
                      </a:r>
                      <a:r>
                        <a:rPr lang="en-US" b="1" dirty="0" smtClean="0"/>
                        <a:t>@5</a:t>
                      </a:r>
                      <a:endParaRPr lang="sv-SE" b="1" dirty="0"/>
                    </a:p>
                  </a:txBody>
                  <a:tcPr/>
                </a:tc>
                <a:tc>
                  <a:txBody>
                    <a:bodyPr/>
                    <a:lstStyle/>
                    <a:p>
                      <a:r>
                        <a:rPr lang="en-US" b="1" dirty="0" smtClean="0"/>
                        <a:t>P@5</a:t>
                      </a:r>
                      <a:endParaRPr lang="sv-SE" b="1" dirty="0"/>
                    </a:p>
                  </a:txBody>
                  <a:tcPr/>
                </a:tc>
                <a:tc>
                  <a:txBody>
                    <a:bodyPr/>
                    <a:lstStyle/>
                    <a:p>
                      <a:r>
                        <a:rPr lang="en-US" b="1" dirty="0" smtClean="0"/>
                        <a:t>MRR</a:t>
                      </a:r>
                      <a:endParaRPr lang="sv-SE" b="1" dirty="0"/>
                    </a:p>
                  </a:txBody>
                  <a:tcPr/>
                </a:tc>
                <a:tc>
                  <a:txBody>
                    <a:bodyPr/>
                    <a:lstStyle/>
                    <a:p>
                      <a:r>
                        <a:rPr lang="sv-SE" b="1" dirty="0" smtClean="0"/>
                        <a:t>NDCG</a:t>
                      </a:r>
                      <a:r>
                        <a:rPr lang="en-US" b="1" dirty="0" smtClean="0"/>
                        <a:t>@5</a:t>
                      </a:r>
                      <a:endParaRPr lang="sv-SE" b="1" dirty="0"/>
                    </a:p>
                  </a:txBody>
                  <a:tcPr/>
                </a:tc>
                <a:tc>
                  <a:txBody>
                    <a:bodyPr/>
                    <a:lstStyle/>
                    <a:p>
                      <a:r>
                        <a:rPr lang="en-US" b="1" dirty="0" smtClean="0"/>
                        <a:t>P@5</a:t>
                      </a:r>
                      <a:endParaRPr lang="sv-SE" b="1" dirty="0"/>
                    </a:p>
                  </a:txBody>
                  <a:tcPr/>
                </a:tc>
                <a:tc>
                  <a:txBody>
                    <a:bodyPr/>
                    <a:lstStyle/>
                    <a:p>
                      <a:r>
                        <a:rPr lang="en-US" b="1" dirty="0" smtClean="0"/>
                        <a:t>MRR</a:t>
                      </a:r>
                      <a:endParaRPr lang="sv-SE" b="1" dirty="0"/>
                    </a:p>
                  </a:txBody>
                  <a:tcPr/>
                </a:tc>
                <a:extLst>
                  <a:ext uri="{0D108BD9-81ED-4DB2-BD59-A6C34878D82A}">
                    <a16:rowId xmlns:a16="http://schemas.microsoft.com/office/drawing/2014/main" val="1640876543"/>
                  </a:ext>
                </a:extLst>
              </a:tr>
              <a:tr h="370840">
                <a:tc>
                  <a:txBody>
                    <a:bodyPr/>
                    <a:lstStyle/>
                    <a:p>
                      <a:r>
                        <a:rPr lang="en-US" b="1" u="sng" dirty="0" err="1" smtClean="0"/>
                        <a:t>WkNN</a:t>
                      </a:r>
                      <a:endParaRPr lang="sv-SE" b="1" u="sng" dirty="0"/>
                    </a:p>
                  </a:txBody>
                  <a:tcPr>
                    <a:solidFill>
                      <a:schemeClr val="accent4"/>
                    </a:solidFill>
                  </a:tcPr>
                </a:tc>
                <a:tc>
                  <a:txBody>
                    <a:bodyPr/>
                    <a:lstStyle/>
                    <a:p>
                      <a:r>
                        <a:rPr lang="en-US" dirty="0" smtClean="0"/>
                        <a:t>0.5553</a:t>
                      </a:r>
                      <a:endParaRPr lang="sv-SE" dirty="0"/>
                    </a:p>
                  </a:txBody>
                  <a:tcPr>
                    <a:solidFill>
                      <a:schemeClr val="accent4"/>
                    </a:solidFill>
                  </a:tcPr>
                </a:tc>
                <a:tc>
                  <a:txBody>
                    <a:bodyPr/>
                    <a:lstStyle/>
                    <a:p>
                      <a:r>
                        <a:rPr lang="en-US" dirty="0" smtClean="0"/>
                        <a:t>0.5450</a:t>
                      </a:r>
                      <a:endParaRPr lang="sv-SE" dirty="0"/>
                    </a:p>
                  </a:txBody>
                  <a:tcPr>
                    <a:solidFill>
                      <a:schemeClr val="accent4"/>
                    </a:solidFill>
                  </a:tcPr>
                </a:tc>
                <a:tc>
                  <a:txBody>
                    <a:bodyPr/>
                    <a:lstStyle/>
                    <a:p>
                      <a:r>
                        <a:rPr lang="en-US" dirty="0" smtClean="0"/>
                        <a:t>0.6774</a:t>
                      </a:r>
                      <a:endParaRPr lang="sv-SE" dirty="0"/>
                    </a:p>
                  </a:txBody>
                  <a:tcPr>
                    <a:solidFill>
                      <a:schemeClr val="accent4"/>
                    </a:solidFill>
                  </a:tcPr>
                </a:tc>
                <a:tc>
                  <a:txBody>
                    <a:bodyPr/>
                    <a:lstStyle/>
                    <a:p>
                      <a:r>
                        <a:rPr lang="en-US" b="1" u="sng" dirty="0" smtClean="0"/>
                        <a:t>0.3388</a:t>
                      </a:r>
                      <a:endParaRPr lang="sv-SE" b="1" u="sng" dirty="0"/>
                    </a:p>
                  </a:txBody>
                  <a:tcPr>
                    <a:solidFill>
                      <a:schemeClr val="accent6"/>
                    </a:solidFill>
                  </a:tcPr>
                </a:tc>
                <a:tc>
                  <a:txBody>
                    <a:bodyPr/>
                    <a:lstStyle/>
                    <a:p>
                      <a:r>
                        <a:rPr lang="en-US" dirty="0" smtClean="0"/>
                        <a:t>0.4690</a:t>
                      </a:r>
                      <a:endParaRPr lang="sv-SE" dirty="0"/>
                    </a:p>
                  </a:txBody>
                  <a:tcPr>
                    <a:solidFill>
                      <a:schemeClr val="accent4"/>
                    </a:solidFill>
                  </a:tcPr>
                </a:tc>
                <a:tc>
                  <a:txBody>
                    <a:bodyPr/>
                    <a:lstStyle/>
                    <a:p>
                      <a:r>
                        <a:rPr lang="en-US" dirty="0" smtClean="0"/>
                        <a:t>0.6697</a:t>
                      </a:r>
                      <a:endParaRPr lang="sv-SE" dirty="0"/>
                    </a:p>
                  </a:txBody>
                  <a:tcPr>
                    <a:solidFill>
                      <a:schemeClr val="accent4"/>
                    </a:solidFill>
                  </a:tcPr>
                </a:tc>
                <a:extLst>
                  <a:ext uri="{0D108BD9-81ED-4DB2-BD59-A6C34878D82A}">
                    <a16:rowId xmlns:a16="http://schemas.microsoft.com/office/drawing/2014/main" val="1146222566"/>
                  </a:ext>
                </a:extLst>
              </a:tr>
              <a:tr h="370840">
                <a:tc>
                  <a:txBody>
                    <a:bodyPr/>
                    <a:lstStyle/>
                    <a:p>
                      <a:r>
                        <a:rPr lang="en-US" b="1" dirty="0" err="1" smtClean="0"/>
                        <a:t>RRocchio</a:t>
                      </a:r>
                      <a:endParaRPr lang="sv-SE" b="1" dirty="0"/>
                    </a:p>
                  </a:txBody>
                  <a:tcPr/>
                </a:tc>
                <a:tc>
                  <a:txBody>
                    <a:bodyPr/>
                    <a:lstStyle/>
                    <a:p>
                      <a:r>
                        <a:rPr lang="en-US" dirty="0" smtClean="0"/>
                        <a:t>0.5305</a:t>
                      </a:r>
                      <a:endParaRPr lang="sv-SE" dirty="0"/>
                    </a:p>
                  </a:txBody>
                  <a:tcPr/>
                </a:tc>
                <a:tc>
                  <a:txBody>
                    <a:bodyPr/>
                    <a:lstStyle/>
                    <a:p>
                      <a:r>
                        <a:rPr lang="en-US" dirty="0" smtClean="0"/>
                        <a:t>0.5175</a:t>
                      </a:r>
                      <a:endParaRPr lang="sv-SE" dirty="0"/>
                    </a:p>
                  </a:txBody>
                  <a:tcPr/>
                </a:tc>
                <a:tc>
                  <a:txBody>
                    <a:bodyPr/>
                    <a:lstStyle/>
                    <a:p>
                      <a:r>
                        <a:rPr lang="en-US" dirty="0" smtClean="0"/>
                        <a:t>0.6795</a:t>
                      </a:r>
                      <a:endParaRPr lang="sv-SE" dirty="0"/>
                    </a:p>
                  </a:txBody>
                  <a:tcPr/>
                </a:tc>
                <a:tc>
                  <a:txBody>
                    <a:bodyPr/>
                    <a:lstStyle/>
                    <a:p>
                      <a:r>
                        <a:rPr lang="en-US" dirty="0" smtClean="0"/>
                        <a:t>0.3306</a:t>
                      </a:r>
                      <a:endParaRPr lang="sv-SE" dirty="0"/>
                    </a:p>
                  </a:txBody>
                  <a:tcPr>
                    <a:solidFill>
                      <a:schemeClr val="accent6"/>
                    </a:solidFill>
                  </a:tcPr>
                </a:tc>
                <a:tc>
                  <a:txBody>
                    <a:bodyPr/>
                    <a:lstStyle/>
                    <a:p>
                      <a:r>
                        <a:rPr lang="en-US" dirty="0" smtClean="0"/>
                        <a:t>0.4724</a:t>
                      </a:r>
                      <a:endParaRPr lang="sv-SE" dirty="0"/>
                    </a:p>
                  </a:txBody>
                  <a:tcPr/>
                </a:tc>
                <a:tc>
                  <a:txBody>
                    <a:bodyPr/>
                    <a:lstStyle/>
                    <a:p>
                      <a:r>
                        <a:rPr lang="en-US" b="1" u="sng" dirty="0" smtClean="0"/>
                        <a:t>0.6801</a:t>
                      </a:r>
                      <a:endParaRPr lang="sv-SE" b="1" u="sng" dirty="0"/>
                    </a:p>
                  </a:txBody>
                  <a:tcPr/>
                </a:tc>
                <a:extLst>
                  <a:ext uri="{0D108BD9-81ED-4DB2-BD59-A6C34878D82A}">
                    <a16:rowId xmlns:a16="http://schemas.microsoft.com/office/drawing/2014/main" val="2114913241"/>
                  </a:ext>
                </a:extLst>
              </a:tr>
              <a:tr h="370840">
                <a:tc>
                  <a:txBody>
                    <a:bodyPr/>
                    <a:lstStyle/>
                    <a:p>
                      <a:r>
                        <a:rPr lang="en-US" b="1" dirty="0" err="1" smtClean="0"/>
                        <a:t>RRochio</a:t>
                      </a:r>
                      <a:r>
                        <a:rPr lang="en-US" b="1" baseline="0" dirty="0" smtClean="0"/>
                        <a:t> (MI)</a:t>
                      </a:r>
                      <a:endParaRPr lang="sv-SE" b="1" dirty="0"/>
                    </a:p>
                  </a:txBody>
                  <a:tcPr/>
                </a:tc>
                <a:tc>
                  <a:txBody>
                    <a:bodyPr/>
                    <a:lstStyle/>
                    <a:p>
                      <a:r>
                        <a:rPr lang="en-US" dirty="0" smtClean="0"/>
                        <a:t>0.4905</a:t>
                      </a:r>
                      <a:endParaRPr lang="sv-SE" dirty="0"/>
                    </a:p>
                  </a:txBody>
                  <a:tcPr>
                    <a:solidFill>
                      <a:srgbClr val="FF0000">
                        <a:alpha val="58000"/>
                      </a:srgbClr>
                    </a:solidFill>
                  </a:tcPr>
                </a:tc>
                <a:tc>
                  <a:txBody>
                    <a:bodyPr/>
                    <a:lstStyle/>
                    <a:p>
                      <a:r>
                        <a:rPr lang="en-US" dirty="0" smtClean="0"/>
                        <a:t>0.4815</a:t>
                      </a:r>
                      <a:endParaRPr lang="sv-SE" dirty="0"/>
                    </a:p>
                  </a:txBody>
                  <a:tcPr>
                    <a:solidFill>
                      <a:srgbClr val="FF0000">
                        <a:alpha val="58000"/>
                      </a:srgbClr>
                    </a:solidFill>
                  </a:tcPr>
                </a:tc>
                <a:tc>
                  <a:txBody>
                    <a:bodyPr/>
                    <a:lstStyle/>
                    <a:p>
                      <a:r>
                        <a:rPr lang="en-US" dirty="0" smtClean="0"/>
                        <a:t>0.6485</a:t>
                      </a:r>
                      <a:endParaRPr lang="sv-SE" dirty="0"/>
                    </a:p>
                  </a:txBody>
                  <a:tcPr>
                    <a:solidFill>
                      <a:srgbClr val="FF0000">
                        <a:alpha val="58000"/>
                      </a:srgbClr>
                    </a:solidFill>
                  </a:tcPr>
                </a:tc>
                <a:tc>
                  <a:txBody>
                    <a:bodyPr/>
                    <a:lstStyle/>
                    <a:p>
                      <a:r>
                        <a:rPr lang="en-US" dirty="0" smtClean="0"/>
                        <a:t>0.3360</a:t>
                      </a:r>
                      <a:endParaRPr lang="sv-SE" dirty="0"/>
                    </a:p>
                  </a:txBody>
                  <a:tcPr>
                    <a:solidFill>
                      <a:schemeClr val="accent6"/>
                    </a:solidFill>
                  </a:tcPr>
                </a:tc>
                <a:tc>
                  <a:txBody>
                    <a:bodyPr/>
                    <a:lstStyle/>
                    <a:p>
                      <a:r>
                        <a:rPr lang="en-US" b="1" u="sng" dirty="0" smtClean="0"/>
                        <a:t>0.4828</a:t>
                      </a:r>
                      <a:endParaRPr lang="sv-SE" b="1" u="sng" dirty="0"/>
                    </a:p>
                  </a:txBody>
                  <a:tcPr/>
                </a:tc>
                <a:tc>
                  <a:txBody>
                    <a:bodyPr/>
                    <a:lstStyle/>
                    <a:p>
                      <a:r>
                        <a:rPr lang="en-US" dirty="0" smtClean="0"/>
                        <a:t>0.6367</a:t>
                      </a:r>
                      <a:endParaRPr lang="sv-SE" dirty="0"/>
                    </a:p>
                  </a:txBody>
                  <a:tcPr/>
                </a:tc>
                <a:extLst>
                  <a:ext uri="{0D108BD9-81ED-4DB2-BD59-A6C34878D82A}">
                    <a16:rowId xmlns:a16="http://schemas.microsoft.com/office/drawing/2014/main" val="1731110758"/>
                  </a:ext>
                </a:extLst>
              </a:tr>
              <a:tr h="370840">
                <a:tc>
                  <a:txBody>
                    <a:bodyPr/>
                    <a:lstStyle/>
                    <a:p>
                      <a:r>
                        <a:rPr lang="en-US" b="1" dirty="0" smtClean="0"/>
                        <a:t>CF</a:t>
                      </a:r>
                      <a:endParaRPr lang="sv-SE" b="1" dirty="0"/>
                    </a:p>
                  </a:txBody>
                  <a:tcPr/>
                </a:tc>
                <a:tc>
                  <a:txBody>
                    <a:bodyPr/>
                    <a:lstStyle/>
                    <a:p>
                      <a:r>
                        <a:rPr lang="en-US" dirty="0" smtClean="0"/>
                        <a:t>0.5468</a:t>
                      </a:r>
                      <a:endParaRPr lang="sv-SE" dirty="0"/>
                    </a:p>
                  </a:txBody>
                  <a:tcPr/>
                </a:tc>
                <a:tc>
                  <a:txBody>
                    <a:bodyPr/>
                    <a:lstStyle/>
                    <a:p>
                      <a:r>
                        <a:rPr lang="en-US" dirty="0" smtClean="0"/>
                        <a:t>0.5374</a:t>
                      </a:r>
                      <a:endParaRPr lang="sv-SE" dirty="0"/>
                    </a:p>
                  </a:txBody>
                  <a:tcPr/>
                </a:tc>
                <a:tc>
                  <a:txBody>
                    <a:bodyPr/>
                    <a:lstStyle/>
                    <a:p>
                      <a:r>
                        <a:rPr lang="en-US" dirty="0" smtClean="0"/>
                        <a:t>0.6814</a:t>
                      </a:r>
                      <a:endParaRPr lang="sv-SE" dirty="0"/>
                    </a:p>
                  </a:txBody>
                  <a:tcPr/>
                </a:tc>
                <a:tc>
                  <a:txBody>
                    <a:bodyPr/>
                    <a:lstStyle/>
                    <a:p>
                      <a:r>
                        <a:rPr lang="en-US" dirty="0" smtClean="0"/>
                        <a:t>-</a:t>
                      </a:r>
                      <a:endParaRPr lang="sv-SE" dirty="0"/>
                    </a:p>
                  </a:txBody>
                  <a:tcPr/>
                </a:tc>
                <a:tc>
                  <a:txBody>
                    <a:bodyPr/>
                    <a:lstStyle/>
                    <a:p>
                      <a:r>
                        <a:rPr lang="en-US" dirty="0" smtClean="0"/>
                        <a:t>-</a:t>
                      </a:r>
                      <a:endParaRPr lang="sv-SE" dirty="0"/>
                    </a:p>
                  </a:txBody>
                  <a:tcPr/>
                </a:tc>
                <a:tc>
                  <a:txBody>
                    <a:bodyPr/>
                    <a:lstStyle/>
                    <a:p>
                      <a:r>
                        <a:rPr lang="en-US" dirty="0" smtClean="0"/>
                        <a:t>-</a:t>
                      </a:r>
                      <a:endParaRPr lang="sv-SE" dirty="0"/>
                    </a:p>
                  </a:txBody>
                  <a:tcPr/>
                </a:tc>
                <a:extLst>
                  <a:ext uri="{0D108BD9-81ED-4DB2-BD59-A6C34878D82A}">
                    <a16:rowId xmlns:a16="http://schemas.microsoft.com/office/drawing/2014/main" val="194740724"/>
                  </a:ext>
                </a:extLst>
              </a:tr>
              <a:tr h="370840">
                <a:tc>
                  <a:txBody>
                    <a:bodyPr/>
                    <a:lstStyle/>
                    <a:p>
                      <a:r>
                        <a:rPr lang="en-US" b="1" dirty="0" smtClean="0"/>
                        <a:t>Median TREC</a:t>
                      </a:r>
                      <a:endParaRPr lang="sv-SE" b="1" dirty="0"/>
                    </a:p>
                  </a:txBody>
                  <a:tcPr/>
                </a:tc>
                <a:tc>
                  <a:txBody>
                    <a:bodyPr/>
                    <a:lstStyle/>
                    <a:p>
                      <a:r>
                        <a:rPr lang="en-US" dirty="0" smtClean="0"/>
                        <a:t>0.5356</a:t>
                      </a:r>
                      <a:endParaRPr lang="sv-SE" dirty="0"/>
                    </a:p>
                  </a:txBody>
                  <a:tcPr/>
                </a:tc>
                <a:tc>
                  <a:txBody>
                    <a:bodyPr/>
                    <a:lstStyle/>
                    <a:p>
                      <a:r>
                        <a:rPr lang="en-US" dirty="0" smtClean="0"/>
                        <a:t>0.5204</a:t>
                      </a:r>
                      <a:endParaRPr lang="sv-SE" dirty="0"/>
                    </a:p>
                  </a:txBody>
                  <a:tcPr/>
                </a:tc>
                <a:tc>
                  <a:txBody>
                    <a:bodyPr/>
                    <a:lstStyle/>
                    <a:p>
                      <a:r>
                        <a:rPr lang="en-US" dirty="0" smtClean="0"/>
                        <a:t>0.6758</a:t>
                      </a:r>
                      <a:endParaRPr lang="sv-SE" dirty="0"/>
                    </a:p>
                  </a:txBody>
                  <a:tcPr/>
                </a:tc>
                <a:tc>
                  <a:txBody>
                    <a:bodyPr/>
                    <a:lstStyle/>
                    <a:p>
                      <a:r>
                        <a:rPr lang="en-US" dirty="0" smtClean="0"/>
                        <a:t>0.2720</a:t>
                      </a:r>
                      <a:endParaRPr lang="sv-SE" dirty="0"/>
                    </a:p>
                  </a:txBody>
                  <a:tcPr/>
                </a:tc>
                <a:tc>
                  <a:txBody>
                    <a:bodyPr/>
                    <a:lstStyle/>
                    <a:p>
                      <a:r>
                        <a:rPr lang="en-US" dirty="0" smtClean="0"/>
                        <a:t>0.4120</a:t>
                      </a:r>
                      <a:endParaRPr lang="sv-SE" dirty="0"/>
                    </a:p>
                  </a:txBody>
                  <a:tcPr/>
                </a:tc>
                <a:tc>
                  <a:txBody>
                    <a:bodyPr/>
                    <a:lstStyle/>
                    <a:p>
                      <a:r>
                        <a:rPr lang="en-US" dirty="0" smtClean="0"/>
                        <a:t>0.5927</a:t>
                      </a:r>
                      <a:endParaRPr lang="sv-SE" dirty="0"/>
                    </a:p>
                  </a:txBody>
                  <a:tcPr/>
                </a:tc>
                <a:extLst>
                  <a:ext uri="{0D108BD9-81ED-4DB2-BD59-A6C34878D82A}">
                    <a16:rowId xmlns:a16="http://schemas.microsoft.com/office/drawing/2014/main" val="1353320375"/>
                  </a:ext>
                </a:extLst>
              </a:tr>
              <a:tr h="370840">
                <a:tc>
                  <a:txBody>
                    <a:bodyPr/>
                    <a:lstStyle/>
                    <a:p>
                      <a:r>
                        <a:rPr lang="en-US" b="1" dirty="0" smtClean="0"/>
                        <a:t>Best TREC</a:t>
                      </a:r>
                      <a:endParaRPr lang="sv-SE" b="1" dirty="0"/>
                    </a:p>
                  </a:txBody>
                  <a:tcPr/>
                </a:tc>
                <a:tc>
                  <a:txBody>
                    <a:bodyPr/>
                    <a:lstStyle/>
                    <a:p>
                      <a:r>
                        <a:rPr lang="en-US" u="sng" dirty="0" smtClean="0"/>
                        <a:t>0.6055</a:t>
                      </a:r>
                      <a:endParaRPr lang="sv-SE" u="sng" dirty="0"/>
                    </a:p>
                  </a:txBody>
                  <a:tcPr/>
                </a:tc>
                <a:tc>
                  <a:txBody>
                    <a:bodyPr/>
                    <a:lstStyle/>
                    <a:p>
                      <a:r>
                        <a:rPr lang="en-US" u="sng" dirty="0" smtClean="0"/>
                        <a:t>0.5858</a:t>
                      </a:r>
                      <a:endParaRPr lang="sv-SE" u="sng" dirty="0"/>
                    </a:p>
                  </a:txBody>
                  <a:tcPr/>
                </a:tc>
                <a:tc>
                  <a:txBody>
                    <a:bodyPr/>
                    <a:lstStyle/>
                    <a:p>
                      <a:r>
                        <a:rPr lang="en-US" b="1" u="sng" dirty="0" smtClean="0"/>
                        <a:t>0.7404</a:t>
                      </a:r>
                      <a:endParaRPr lang="sv-SE" b="1" u="sng" dirty="0"/>
                    </a:p>
                  </a:txBody>
                  <a:tcPr/>
                </a:tc>
                <a:tc>
                  <a:txBody>
                    <a:bodyPr/>
                    <a:lstStyle/>
                    <a:p>
                      <a:r>
                        <a:rPr lang="en-US" dirty="0" smtClean="0"/>
                        <a:t>0.3306</a:t>
                      </a:r>
                      <a:endParaRPr lang="sv-SE" dirty="0"/>
                    </a:p>
                  </a:txBody>
                  <a:tcPr/>
                </a:tc>
                <a:tc>
                  <a:txBody>
                    <a:bodyPr/>
                    <a:lstStyle/>
                    <a:p>
                      <a:r>
                        <a:rPr lang="en-US" dirty="0" smtClean="0"/>
                        <a:t>0.5069</a:t>
                      </a:r>
                      <a:endParaRPr lang="sv-SE" dirty="0"/>
                    </a:p>
                  </a:txBody>
                  <a:tcPr/>
                </a:tc>
                <a:tc>
                  <a:txBody>
                    <a:bodyPr/>
                    <a:lstStyle/>
                    <a:p>
                      <a:r>
                        <a:rPr lang="en-US" dirty="0" smtClean="0"/>
                        <a:t>0.6854</a:t>
                      </a:r>
                      <a:endParaRPr lang="sv-SE" dirty="0"/>
                    </a:p>
                  </a:txBody>
                  <a:tcPr/>
                </a:tc>
                <a:extLst>
                  <a:ext uri="{0D108BD9-81ED-4DB2-BD59-A6C34878D82A}">
                    <a16:rowId xmlns:a16="http://schemas.microsoft.com/office/drawing/2014/main" val="3114833035"/>
                  </a:ext>
                </a:extLst>
              </a:tr>
            </a:tbl>
          </a:graphicData>
        </a:graphic>
      </p:graphicFrame>
    </p:spTree>
    <p:extLst>
      <p:ext uri="{BB962C8B-B14F-4D97-AF65-F5344CB8AC3E}">
        <p14:creationId xmlns:p14="http://schemas.microsoft.com/office/powerpoint/2010/main" val="5913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Complexity and Data Leaks</a:t>
            </a:r>
            <a:endParaRPr lang="sv-SE" dirty="0"/>
          </a:p>
        </p:txBody>
      </p:sp>
      <p:graphicFrame>
        <p:nvGraphicFramePr>
          <p:cNvPr id="4" name="Table 3"/>
          <p:cNvGraphicFramePr>
            <a:graphicFrameLocks noGrp="1"/>
          </p:cNvGraphicFramePr>
          <p:nvPr>
            <p:extLst>
              <p:ext uri="{D42A27DB-BD31-4B8C-83A1-F6EECF244321}">
                <p14:modId xmlns:p14="http://schemas.microsoft.com/office/powerpoint/2010/main" val="3277193984"/>
              </p:ext>
            </p:extLst>
          </p:nvPr>
        </p:nvGraphicFramePr>
        <p:xfrm>
          <a:off x="609600" y="1989083"/>
          <a:ext cx="10972800" cy="3759200"/>
        </p:xfrm>
        <a:graphic>
          <a:graphicData uri="http://schemas.openxmlformats.org/drawingml/2006/table">
            <a:tbl>
              <a:tblPr firstRow="1" firstCol="1" bandRow="1">
                <a:tableStyleId>{616DA210-FB5B-4158-B5E0-FEB733F419BA}</a:tableStyleId>
              </a:tblPr>
              <a:tblGrid>
                <a:gridCol w="2194560">
                  <a:extLst>
                    <a:ext uri="{9D8B030D-6E8A-4147-A177-3AD203B41FA5}">
                      <a16:colId xmlns:a16="http://schemas.microsoft.com/office/drawing/2014/main" val="667526769"/>
                    </a:ext>
                  </a:extLst>
                </a:gridCol>
                <a:gridCol w="2194560">
                  <a:extLst>
                    <a:ext uri="{9D8B030D-6E8A-4147-A177-3AD203B41FA5}">
                      <a16:colId xmlns:a16="http://schemas.microsoft.com/office/drawing/2014/main" val="1038184090"/>
                    </a:ext>
                  </a:extLst>
                </a:gridCol>
                <a:gridCol w="2194560">
                  <a:extLst>
                    <a:ext uri="{9D8B030D-6E8A-4147-A177-3AD203B41FA5}">
                      <a16:colId xmlns:a16="http://schemas.microsoft.com/office/drawing/2014/main" val="1489554811"/>
                    </a:ext>
                  </a:extLst>
                </a:gridCol>
                <a:gridCol w="2194560">
                  <a:extLst>
                    <a:ext uri="{9D8B030D-6E8A-4147-A177-3AD203B41FA5}">
                      <a16:colId xmlns:a16="http://schemas.microsoft.com/office/drawing/2014/main" val="1607197343"/>
                    </a:ext>
                  </a:extLst>
                </a:gridCol>
                <a:gridCol w="2194560">
                  <a:extLst>
                    <a:ext uri="{9D8B030D-6E8A-4147-A177-3AD203B41FA5}">
                      <a16:colId xmlns:a16="http://schemas.microsoft.com/office/drawing/2014/main" val="338063291"/>
                    </a:ext>
                  </a:extLst>
                </a:gridCol>
              </a:tblGrid>
              <a:tr h="370840">
                <a:tc>
                  <a:txBody>
                    <a:bodyPr/>
                    <a:lstStyle/>
                    <a:p>
                      <a:endParaRPr lang="sv-SE" dirty="0"/>
                    </a:p>
                  </a:txBody>
                  <a:tcPr/>
                </a:tc>
                <a:tc gridSpan="3">
                  <a:txBody>
                    <a:bodyPr/>
                    <a:lstStyle/>
                    <a:p>
                      <a:r>
                        <a:rPr lang="en-US" dirty="0" smtClean="0"/>
                        <a:t>Time Complexity</a:t>
                      </a:r>
                      <a:endParaRPr lang="sv-SE" dirty="0"/>
                    </a:p>
                  </a:txBody>
                  <a:tcPr/>
                </a:tc>
                <a:tc hMerge="1">
                  <a:txBody>
                    <a:bodyPr/>
                    <a:lstStyle/>
                    <a:p>
                      <a:endParaRPr lang="sv-SE" dirty="0"/>
                    </a:p>
                  </a:txBody>
                  <a:tcPr/>
                </a:tc>
                <a:tc hMerge="1">
                  <a:txBody>
                    <a:bodyPr/>
                    <a:lstStyle/>
                    <a:p>
                      <a:endParaRPr lang="sv-SE" dirty="0"/>
                    </a:p>
                  </a:txBody>
                  <a:tcPr/>
                </a:tc>
                <a:tc rowSpan="2">
                  <a:txBody>
                    <a:bodyPr/>
                    <a:lstStyle/>
                    <a:p>
                      <a:r>
                        <a:rPr lang="en-US" dirty="0" smtClean="0"/>
                        <a:t>Privacy</a:t>
                      </a:r>
                      <a:r>
                        <a:rPr lang="en-US" baseline="0" dirty="0" smtClean="0"/>
                        <a:t> leak</a:t>
                      </a:r>
                      <a:endParaRPr lang="sv-SE" dirty="0"/>
                    </a:p>
                  </a:txBody>
                  <a:tcPr/>
                </a:tc>
                <a:extLst>
                  <a:ext uri="{0D108BD9-81ED-4DB2-BD59-A6C34878D82A}">
                    <a16:rowId xmlns:a16="http://schemas.microsoft.com/office/drawing/2014/main" val="3949886141"/>
                  </a:ext>
                </a:extLst>
              </a:tr>
              <a:tr h="370840">
                <a:tc>
                  <a:txBody>
                    <a:bodyPr/>
                    <a:lstStyle/>
                    <a:p>
                      <a:endParaRPr lang="sv-SE"/>
                    </a:p>
                  </a:txBody>
                  <a:tcPr/>
                </a:tc>
                <a:tc>
                  <a:txBody>
                    <a:bodyPr/>
                    <a:lstStyle/>
                    <a:p>
                      <a:r>
                        <a:rPr lang="en-US" dirty="0" smtClean="0"/>
                        <a:t>Pre-process</a:t>
                      </a:r>
                      <a:endParaRPr lang="sv-SE" dirty="0"/>
                    </a:p>
                  </a:txBody>
                  <a:tcPr/>
                </a:tc>
                <a:tc>
                  <a:txBody>
                    <a:bodyPr/>
                    <a:lstStyle/>
                    <a:p>
                      <a:r>
                        <a:rPr lang="en-US" dirty="0" smtClean="0"/>
                        <a:t>Suggestion</a:t>
                      </a:r>
                      <a:endParaRPr lang="sv-SE" dirty="0"/>
                    </a:p>
                  </a:txBody>
                  <a:tcPr/>
                </a:tc>
                <a:tc>
                  <a:txBody>
                    <a:bodyPr/>
                    <a:lstStyle/>
                    <a:p>
                      <a:r>
                        <a:rPr lang="en-US" dirty="0" smtClean="0"/>
                        <a:t>Update</a:t>
                      </a:r>
                      <a:endParaRPr lang="sv-SE" dirty="0"/>
                    </a:p>
                  </a:txBody>
                  <a:tcPr/>
                </a:tc>
                <a:tc vMerge="1">
                  <a:txBody>
                    <a:bodyPr/>
                    <a:lstStyle/>
                    <a:p>
                      <a:endParaRPr lang="sv-SE" dirty="0"/>
                    </a:p>
                  </a:txBody>
                  <a:tcPr/>
                </a:tc>
                <a:extLst>
                  <a:ext uri="{0D108BD9-81ED-4DB2-BD59-A6C34878D82A}">
                    <a16:rowId xmlns:a16="http://schemas.microsoft.com/office/drawing/2014/main" val="3424362323"/>
                  </a:ext>
                </a:extLst>
              </a:tr>
              <a:tr h="370840">
                <a:tc>
                  <a:txBody>
                    <a:bodyPr/>
                    <a:lstStyle/>
                    <a:p>
                      <a:r>
                        <a:rPr lang="en-US" b="1" dirty="0" smtClean="0"/>
                        <a:t>Weighted </a:t>
                      </a:r>
                      <a:r>
                        <a:rPr lang="en-US" b="1" dirty="0" err="1" smtClean="0"/>
                        <a:t>kNN</a:t>
                      </a:r>
                      <a:endParaRPr lang="sv-SE" b="1" dirty="0"/>
                    </a:p>
                  </a:txBody>
                  <a:tcPr/>
                </a:tc>
                <a:tc>
                  <a:txBody>
                    <a:bodyPr/>
                    <a:lstStyle/>
                    <a:p>
                      <a:r>
                        <a:rPr lang="en-US" dirty="0" smtClean="0"/>
                        <a:t>O(</a:t>
                      </a:r>
                      <a:r>
                        <a:rPr lang="en-US" dirty="0" err="1" smtClean="0"/>
                        <a:t>N</a:t>
                      </a:r>
                      <a:r>
                        <a:rPr lang="en-US" baseline="-25000" dirty="0" err="1" smtClean="0"/>
                        <a:t>r</a:t>
                      </a:r>
                      <a:r>
                        <a:rPr lang="en-US" baseline="0" dirty="0" smtClean="0"/>
                        <a:t>) index rated POIs</a:t>
                      </a:r>
                      <a:endParaRPr lang="sv-SE" dirty="0"/>
                    </a:p>
                  </a:txBody>
                  <a:tcPr/>
                </a:tc>
                <a:tc>
                  <a:txBody>
                    <a:bodyPr/>
                    <a:lstStyle/>
                    <a:p>
                      <a:r>
                        <a:rPr lang="en-US" dirty="0" smtClean="0"/>
                        <a:t>O(</a:t>
                      </a:r>
                      <a:r>
                        <a:rPr lang="en-US" dirty="0" err="1" smtClean="0"/>
                        <a:t>N</a:t>
                      </a:r>
                      <a:r>
                        <a:rPr lang="en-US" baseline="-25000" dirty="0" err="1" smtClean="0"/>
                        <a:t>a</a:t>
                      </a:r>
                      <a:r>
                        <a:rPr lang="en-US" dirty="0" err="1" smtClean="0"/>
                        <a:t>N</a:t>
                      </a:r>
                      <a:r>
                        <a:rPr lang="en-US" baseline="-25000" dirty="0" err="1" smtClean="0"/>
                        <a:t>r</a:t>
                      </a:r>
                      <a:r>
                        <a:rPr lang="en-US" baseline="0" dirty="0" smtClean="0"/>
                        <a:t>) run all candidate POI queries</a:t>
                      </a:r>
                      <a:endParaRPr lang="sv-SE" dirty="0"/>
                    </a:p>
                  </a:txBody>
                  <a:tcPr/>
                </a:tc>
                <a:tc>
                  <a:txBody>
                    <a:bodyPr/>
                    <a:lstStyle/>
                    <a:p>
                      <a:r>
                        <a:rPr lang="en-US" dirty="0" smtClean="0"/>
                        <a:t>O(1) incremental</a:t>
                      </a:r>
                      <a:r>
                        <a:rPr lang="en-US" baseline="0" dirty="0" smtClean="0"/>
                        <a:t> index update on new user rating</a:t>
                      </a:r>
                      <a:endParaRPr lang="sv-SE" dirty="0"/>
                    </a:p>
                  </a:txBody>
                  <a:tcPr/>
                </a:tc>
                <a:tc>
                  <a:txBody>
                    <a:bodyPr/>
                    <a:lstStyle/>
                    <a:p>
                      <a:r>
                        <a:rPr lang="en-US" dirty="0" smtClean="0"/>
                        <a:t>Area of interest</a:t>
                      </a:r>
                      <a:endParaRPr lang="sv-SE" dirty="0"/>
                    </a:p>
                  </a:txBody>
                  <a:tcPr/>
                </a:tc>
                <a:extLst>
                  <a:ext uri="{0D108BD9-81ED-4DB2-BD59-A6C34878D82A}">
                    <a16:rowId xmlns:a16="http://schemas.microsoft.com/office/drawing/2014/main" val="3060671974"/>
                  </a:ext>
                </a:extLst>
              </a:tr>
              <a:tr h="370840">
                <a:tc>
                  <a:txBody>
                    <a:bodyPr/>
                    <a:lstStyle/>
                    <a:p>
                      <a:r>
                        <a:rPr lang="en-US" b="1" dirty="0" smtClean="0"/>
                        <a:t>Rated </a:t>
                      </a:r>
                      <a:r>
                        <a:rPr lang="en-US" b="1" dirty="0" err="1" smtClean="0"/>
                        <a:t>Rocchio</a:t>
                      </a:r>
                      <a:endParaRPr lang="sv-SE" b="1" dirty="0"/>
                    </a:p>
                  </a:txBody>
                  <a:tcPr/>
                </a:tc>
                <a:tc>
                  <a:txBody>
                    <a:bodyPr/>
                    <a:lstStyle/>
                    <a:p>
                      <a:r>
                        <a:rPr lang="en-US" dirty="0" smtClean="0"/>
                        <a:t>O(</a:t>
                      </a:r>
                      <a:r>
                        <a:rPr lang="en-US" dirty="0" err="1" smtClean="0"/>
                        <a:t>N</a:t>
                      </a:r>
                      <a:r>
                        <a:rPr lang="en-US" baseline="-25000" dirty="0" err="1" smtClean="0"/>
                        <a:t>r</a:t>
                      </a:r>
                      <a:r>
                        <a:rPr lang="en-US" baseline="0" dirty="0" smtClean="0"/>
                        <a:t>) train query</a:t>
                      </a:r>
                      <a:endParaRPr lang="sv-SE" dirty="0"/>
                    </a:p>
                  </a:txBody>
                  <a:tcPr/>
                </a:tc>
                <a:tc>
                  <a:txBody>
                    <a:bodyPr/>
                    <a:lstStyle/>
                    <a:p>
                      <a:r>
                        <a:rPr lang="en-US" dirty="0" smtClean="0"/>
                        <a:t>O(N</a:t>
                      </a:r>
                      <a:r>
                        <a:rPr lang="en-US" baseline="-25000" dirty="0" smtClean="0"/>
                        <a:t>a</a:t>
                      </a:r>
                      <a:r>
                        <a:rPr lang="en-US" baseline="0" dirty="0" smtClean="0"/>
                        <a:t>) index candidates and run query </a:t>
                      </a:r>
                      <a:endParaRPr lang="sv-SE" dirty="0"/>
                    </a:p>
                  </a:txBody>
                  <a:tcPr/>
                </a:tc>
                <a:tc>
                  <a:txBody>
                    <a:bodyPr/>
                    <a:lstStyle/>
                    <a:p>
                      <a:r>
                        <a:rPr lang="en-US" dirty="0" smtClean="0"/>
                        <a:t>O(1) incremental query update on new user rating</a:t>
                      </a:r>
                      <a:endParaRPr lang="sv-SE" dirty="0"/>
                    </a:p>
                  </a:txBody>
                  <a:tcPr/>
                </a:tc>
                <a:tc>
                  <a:txBody>
                    <a:bodyPr/>
                    <a:lstStyle/>
                    <a:p>
                      <a:r>
                        <a:rPr lang="en-US" dirty="0" smtClean="0"/>
                        <a:t>Area of interest</a:t>
                      </a:r>
                      <a:endParaRPr lang="sv-SE" dirty="0"/>
                    </a:p>
                  </a:txBody>
                  <a:tcPr/>
                </a:tc>
                <a:extLst>
                  <a:ext uri="{0D108BD9-81ED-4DB2-BD59-A6C34878D82A}">
                    <a16:rowId xmlns:a16="http://schemas.microsoft.com/office/drawing/2014/main" val="3116671224"/>
                  </a:ext>
                </a:extLst>
              </a:tr>
              <a:tr h="370840">
                <a:tc>
                  <a:txBody>
                    <a:bodyPr/>
                    <a:lstStyle/>
                    <a:p>
                      <a:r>
                        <a:rPr lang="en-US" b="1" dirty="0" smtClean="0"/>
                        <a:t>Collaborative</a:t>
                      </a:r>
                      <a:r>
                        <a:rPr lang="en-US" b="1" baseline="0" dirty="0" smtClean="0"/>
                        <a:t> Filtering</a:t>
                      </a:r>
                      <a:endParaRPr lang="sv-SE" b="1" dirty="0"/>
                    </a:p>
                  </a:txBody>
                  <a:tcPr/>
                </a:tc>
                <a:tc>
                  <a:txBody>
                    <a:bodyPr/>
                    <a:lstStyle/>
                    <a:p>
                      <a:r>
                        <a:rPr lang="en-US" dirty="0" smtClean="0"/>
                        <a:t>O(</a:t>
                      </a:r>
                      <a:r>
                        <a:rPr lang="en-US" dirty="0" err="1" smtClean="0"/>
                        <a:t>MN</a:t>
                      </a:r>
                      <a:r>
                        <a:rPr lang="en-US" baseline="-25000" dirty="0" err="1" smtClean="0"/>
                        <a:t>r</a:t>
                      </a:r>
                      <a:r>
                        <a:rPr lang="en-US" baseline="0" dirty="0" smtClean="0"/>
                        <a:t>) calculate user’s avg. rating &amp; </a:t>
                      </a:r>
                      <a:r>
                        <a:rPr lang="el-GR" baseline="0" dirty="0" smtClean="0"/>
                        <a:t>ρ’</a:t>
                      </a:r>
                      <a:r>
                        <a:rPr lang="sv-SE" baseline="0" dirty="0" smtClean="0"/>
                        <a:t>s</a:t>
                      </a:r>
                      <a:endParaRPr lang="sv-SE" dirty="0"/>
                    </a:p>
                  </a:txBody>
                  <a:tcPr/>
                </a:tc>
                <a:tc>
                  <a:txBody>
                    <a:bodyPr/>
                    <a:lstStyle/>
                    <a:p>
                      <a:r>
                        <a:rPr lang="en-US" dirty="0" smtClean="0"/>
                        <a:t>O(</a:t>
                      </a:r>
                      <a:r>
                        <a:rPr lang="en-US" dirty="0" err="1" smtClean="0"/>
                        <a:t>N</a:t>
                      </a:r>
                      <a:r>
                        <a:rPr lang="en-US" baseline="-25000" dirty="0" err="1" smtClean="0"/>
                        <a:t>a</a:t>
                      </a:r>
                      <a:r>
                        <a:rPr lang="en-US" baseline="0" dirty="0" err="1" smtClean="0"/>
                        <a:t>M</a:t>
                      </a:r>
                      <a:r>
                        <a:rPr lang="en-US" dirty="0" err="1" smtClean="0"/>
                        <a:t>N</a:t>
                      </a:r>
                      <a:r>
                        <a:rPr lang="en-US" baseline="-25000" dirty="0" err="1" smtClean="0"/>
                        <a:t>r</a:t>
                      </a:r>
                      <a:r>
                        <a:rPr lang="en-US" baseline="0" dirty="0" smtClean="0"/>
                        <a:t>/N) calculate all </a:t>
                      </a:r>
                      <a:r>
                        <a:rPr lang="el-GR" baseline="0" dirty="0" smtClean="0"/>
                        <a:t>ρ’</a:t>
                      </a:r>
                      <a:r>
                        <a:rPr lang="sv-SE" baseline="0" dirty="0" smtClean="0"/>
                        <a:t>s &amp; </a:t>
                      </a:r>
                      <a:r>
                        <a:rPr lang="sv-SE" baseline="0" dirty="0" err="1" smtClean="0"/>
                        <a:t>weight</a:t>
                      </a:r>
                      <a:r>
                        <a:rPr lang="sv-SE" baseline="0" dirty="0" smtClean="0"/>
                        <a:t> </a:t>
                      </a:r>
                      <a:r>
                        <a:rPr lang="sv-SE" baseline="0" dirty="0" err="1" smtClean="0"/>
                        <a:t>average</a:t>
                      </a:r>
                      <a:r>
                        <a:rPr lang="sv-SE" baseline="0" dirty="0" smtClean="0"/>
                        <a:t> ratings</a:t>
                      </a:r>
                      <a:endParaRPr lang="sv-SE" dirty="0"/>
                    </a:p>
                  </a:txBody>
                  <a:tcPr/>
                </a:tc>
                <a:tc>
                  <a:txBody>
                    <a:bodyPr/>
                    <a:lstStyle/>
                    <a:p>
                      <a:r>
                        <a:rPr lang="sv-SE" dirty="0" smtClean="0"/>
                        <a:t>O</a:t>
                      </a:r>
                      <a:r>
                        <a:rPr lang="en-US" dirty="0" smtClean="0"/>
                        <a:t>(</a:t>
                      </a:r>
                      <a:r>
                        <a:rPr lang="en-US" dirty="0" err="1" smtClean="0"/>
                        <a:t>MN</a:t>
                      </a:r>
                      <a:r>
                        <a:rPr lang="en-US" baseline="-25000" dirty="0" err="1" smtClean="0"/>
                        <a:t>r</a:t>
                      </a:r>
                      <a:r>
                        <a:rPr lang="en-US" baseline="0" dirty="0" smtClean="0"/>
                        <a:t>) update </a:t>
                      </a:r>
                      <a:r>
                        <a:rPr lang="el-GR" baseline="0" dirty="0" smtClean="0"/>
                        <a:t>ρ’</a:t>
                      </a:r>
                      <a:r>
                        <a:rPr lang="sv-SE" baseline="0" dirty="0" smtClean="0"/>
                        <a:t>s &amp; avg. or </a:t>
                      </a:r>
                      <a:r>
                        <a:rPr lang="el-GR" baseline="0" dirty="0" smtClean="0"/>
                        <a:t>ρ</a:t>
                      </a:r>
                      <a:r>
                        <a:rPr lang="sv-SE" baseline="0" dirty="0" smtClean="0"/>
                        <a:t> </a:t>
                      </a:r>
                      <a:r>
                        <a:rPr lang="en-US" baseline="0" dirty="0" smtClean="0"/>
                        <a:t>on any user’s rating</a:t>
                      </a:r>
                      <a:endParaRPr lang="sv-SE" baseline="0" dirty="0"/>
                    </a:p>
                  </a:txBody>
                  <a:tcPr/>
                </a:tc>
                <a:tc>
                  <a:txBody>
                    <a:bodyPr/>
                    <a:lstStyle/>
                    <a:p>
                      <a:r>
                        <a:rPr lang="en-US" dirty="0" smtClean="0"/>
                        <a:t>Area + all users’ ratings</a:t>
                      </a:r>
                      <a:endParaRPr lang="sv-SE" dirty="0"/>
                    </a:p>
                  </a:txBody>
                  <a:tcPr/>
                </a:tc>
                <a:extLst>
                  <a:ext uri="{0D108BD9-81ED-4DB2-BD59-A6C34878D82A}">
                    <a16:rowId xmlns:a16="http://schemas.microsoft.com/office/drawing/2014/main" val="3838404691"/>
                  </a:ext>
                </a:extLst>
              </a:tr>
            </a:tbl>
          </a:graphicData>
        </a:graphic>
      </p:graphicFrame>
    </p:spTree>
    <p:extLst>
      <p:ext uri="{BB962C8B-B14F-4D97-AF65-F5344CB8AC3E}">
        <p14:creationId xmlns:p14="http://schemas.microsoft.com/office/powerpoint/2010/main" val="2812177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5628"/>
          </a:xfrm>
        </p:spPr>
        <p:txBody>
          <a:bodyPr/>
          <a:lstStyle/>
          <a:p>
            <a:r>
              <a:rPr lang="en-US" dirty="0" smtClean="0"/>
              <a:t>Fusion Methods</a:t>
            </a:r>
            <a:endParaRPr lang="sv-SE" dirty="0"/>
          </a:p>
        </p:txBody>
      </p:sp>
      <p:graphicFrame>
        <p:nvGraphicFramePr>
          <p:cNvPr id="5" name="Table 4"/>
          <p:cNvGraphicFramePr>
            <a:graphicFrameLocks noGrp="1"/>
          </p:cNvGraphicFramePr>
          <p:nvPr>
            <p:extLst>
              <p:ext uri="{D42A27DB-BD31-4B8C-83A1-F6EECF244321}">
                <p14:modId xmlns:p14="http://schemas.microsoft.com/office/powerpoint/2010/main" val="1557787397"/>
              </p:ext>
            </p:extLst>
          </p:nvPr>
        </p:nvGraphicFramePr>
        <p:xfrm>
          <a:off x="304798" y="1145628"/>
          <a:ext cx="11582403" cy="5520558"/>
        </p:xfrm>
        <a:graphic>
          <a:graphicData uri="http://schemas.openxmlformats.org/drawingml/2006/table">
            <a:tbl>
              <a:tblPr firstRow="1" bandRow="1">
                <a:tableStyleId>{616DA210-FB5B-4158-B5E0-FEB733F419BA}</a:tableStyleId>
              </a:tblPr>
              <a:tblGrid>
                <a:gridCol w="866475">
                  <a:extLst>
                    <a:ext uri="{9D8B030D-6E8A-4147-A177-3AD203B41FA5}">
                      <a16:colId xmlns:a16="http://schemas.microsoft.com/office/drawing/2014/main" val="2166386471"/>
                    </a:ext>
                  </a:extLst>
                </a:gridCol>
                <a:gridCol w="2205786">
                  <a:extLst>
                    <a:ext uri="{9D8B030D-6E8A-4147-A177-3AD203B41FA5}">
                      <a16:colId xmlns:a16="http://schemas.microsoft.com/office/drawing/2014/main" val="884918217"/>
                    </a:ext>
                  </a:extLst>
                </a:gridCol>
                <a:gridCol w="1418357">
                  <a:extLst>
                    <a:ext uri="{9D8B030D-6E8A-4147-A177-3AD203B41FA5}">
                      <a16:colId xmlns:a16="http://schemas.microsoft.com/office/drawing/2014/main" val="3575804699"/>
                    </a:ext>
                  </a:extLst>
                </a:gridCol>
                <a:gridCol w="1418357">
                  <a:extLst>
                    <a:ext uri="{9D8B030D-6E8A-4147-A177-3AD203B41FA5}">
                      <a16:colId xmlns:a16="http://schemas.microsoft.com/office/drawing/2014/main" val="2922480948"/>
                    </a:ext>
                  </a:extLst>
                </a:gridCol>
                <a:gridCol w="1418357">
                  <a:extLst>
                    <a:ext uri="{9D8B030D-6E8A-4147-A177-3AD203B41FA5}">
                      <a16:colId xmlns:a16="http://schemas.microsoft.com/office/drawing/2014/main" val="743610588"/>
                    </a:ext>
                  </a:extLst>
                </a:gridCol>
                <a:gridCol w="1418357">
                  <a:extLst>
                    <a:ext uri="{9D8B030D-6E8A-4147-A177-3AD203B41FA5}">
                      <a16:colId xmlns:a16="http://schemas.microsoft.com/office/drawing/2014/main" val="3594067334"/>
                    </a:ext>
                  </a:extLst>
                </a:gridCol>
                <a:gridCol w="1418357">
                  <a:extLst>
                    <a:ext uri="{9D8B030D-6E8A-4147-A177-3AD203B41FA5}">
                      <a16:colId xmlns:a16="http://schemas.microsoft.com/office/drawing/2014/main" val="2341620262"/>
                    </a:ext>
                  </a:extLst>
                </a:gridCol>
                <a:gridCol w="1418357">
                  <a:extLst>
                    <a:ext uri="{9D8B030D-6E8A-4147-A177-3AD203B41FA5}">
                      <a16:colId xmlns:a16="http://schemas.microsoft.com/office/drawing/2014/main" val="3341219111"/>
                    </a:ext>
                  </a:extLst>
                </a:gridCol>
              </a:tblGrid>
              <a:tr h="357351">
                <a:tc>
                  <a:txBody>
                    <a:bodyPr/>
                    <a:lstStyle/>
                    <a:p>
                      <a:endParaRPr lang="sv-SE" dirty="0"/>
                    </a:p>
                  </a:txBody>
                  <a:tcPr/>
                </a:tc>
                <a:tc>
                  <a:txBody>
                    <a:bodyPr/>
                    <a:lstStyle/>
                    <a:p>
                      <a:endParaRPr lang="sv-SE" dirty="0"/>
                    </a:p>
                  </a:txBody>
                  <a:tcPr/>
                </a:tc>
                <a:tc gridSpan="3">
                  <a:txBody>
                    <a:bodyPr/>
                    <a:lstStyle/>
                    <a:p>
                      <a:r>
                        <a:rPr lang="en-US" dirty="0" smtClean="0"/>
                        <a:t>2015</a:t>
                      </a:r>
                      <a:endParaRPr lang="sv-SE" dirty="0"/>
                    </a:p>
                  </a:txBody>
                  <a:tcPr/>
                </a:tc>
                <a:tc hMerge="1">
                  <a:txBody>
                    <a:bodyPr/>
                    <a:lstStyle/>
                    <a:p>
                      <a:endParaRPr lang="sv-SE" dirty="0"/>
                    </a:p>
                  </a:txBody>
                  <a:tcPr/>
                </a:tc>
                <a:tc hMerge="1">
                  <a:txBody>
                    <a:bodyPr/>
                    <a:lstStyle/>
                    <a:p>
                      <a:endParaRPr lang="sv-SE" dirty="0"/>
                    </a:p>
                  </a:txBody>
                  <a:tcPr/>
                </a:tc>
                <a:tc gridSpan="3">
                  <a:txBody>
                    <a:bodyPr/>
                    <a:lstStyle/>
                    <a:p>
                      <a:r>
                        <a:rPr lang="en-US" dirty="0" smtClean="0"/>
                        <a:t>2016</a:t>
                      </a:r>
                      <a:endParaRPr lang="sv-SE" dirty="0"/>
                    </a:p>
                  </a:txBody>
                  <a:tcPr/>
                </a:tc>
                <a:tc hMerge="1">
                  <a:txBody>
                    <a:bodyPr/>
                    <a:lstStyle/>
                    <a:p>
                      <a:endParaRPr lang="sv-SE" dirty="0"/>
                    </a:p>
                  </a:txBody>
                  <a:tcPr/>
                </a:tc>
                <a:tc hMerge="1">
                  <a:txBody>
                    <a:bodyPr/>
                    <a:lstStyle/>
                    <a:p>
                      <a:endParaRPr lang="sv-SE" dirty="0"/>
                    </a:p>
                  </a:txBody>
                  <a:tcPr/>
                </a:tc>
                <a:extLst>
                  <a:ext uri="{0D108BD9-81ED-4DB2-BD59-A6C34878D82A}">
                    <a16:rowId xmlns:a16="http://schemas.microsoft.com/office/drawing/2014/main" val="2398175710"/>
                  </a:ext>
                </a:extLst>
              </a:tr>
              <a:tr h="280801">
                <a:tc>
                  <a:txBody>
                    <a:bodyPr/>
                    <a:lstStyle/>
                    <a:p>
                      <a:endParaRPr lang="sv-SE" dirty="0"/>
                    </a:p>
                  </a:txBody>
                  <a:tcPr/>
                </a:tc>
                <a:tc>
                  <a:txBody>
                    <a:bodyPr/>
                    <a:lstStyle/>
                    <a:p>
                      <a:endParaRPr lang="sv-SE" dirty="0"/>
                    </a:p>
                  </a:txBody>
                  <a:tcPr/>
                </a:tc>
                <a:tc>
                  <a:txBody>
                    <a:bodyPr/>
                    <a:lstStyle/>
                    <a:p>
                      <a:r>
                        <a:rPr lang="sv-SE" b="1" u="none" dirty="0" smtClean="0"/>
                        <a:t>NDCG</a:t>
                      </a:r>
                      <a:r>
                        <a:rPr lang="en-US" b="1" u="none" dirty="0" smtClean="0"/>
                        <a:t>@5</a:t>
                      </a:r>
                      <a:endParaRPr lang="sv-SE" b="1" u="none" dirty="0"/>
                    </a:p>
                  </a:txBody>
                  <a:tcPr/>
                </a:tc>
                <a:tc>
                  <a:txBody>
                    <a:bodyPr/>
                    <a:lstStyle/>
                    <a:p>
                      <a:r>
                        <a:rPr lang="en-US" b="1" u="none" dirty="0" smtClean="0"/>
                        <a:t>P@5</a:t>
                      </a:r>
                      <a:endParaRPr lang="sv-SE" b="1" u="none" dirty="0"/>
                    </a:p>
                  </a:txBody>
                  <a:tcPr/>
                </a:tc>
                <a:tc>
                  <a:txBody>
                    <a:bodyPr/>
                    <a:lstStyle/>
                    <a:p>
                      <a:r>
                        <a:rPr lang="en-US" b="1" u="none" dirty="0" smtClean="0"/>
                        <a:t>MRR</a:t>
                      </a:r>
                      <a:endParaRPr lang="sv-SE" b="1" u="none" dirty="0"/>
                    </a:p>
                  </a:txBody>
                  <a:tcPr/>
                </a:tc>
                <a:tc>
                  <a:txBody>
                    <a:bodyPr/>
                    <a:lstStyle/>
                    <a:p>
                      <a:r>
                        <a:rPr lang="sv-SE" b="1" u="none" dirty="0" smtClean="0"/>
                        <a:t>NDCG</a:t>
                      </a:r>
                      <a:r>
                        <a:rPr lang="en-US" b="1" u="none" dirty="0" smtClean="0"/>
                        <a:t>@5</a:t>
                      </a:r>
                      <a:endParaRPr lang="sv-SE" b="1" u="none" dirty="0"/>
                    </a:p>
                  </a:txBody>
                  <a:tcPr/>
                </a:tc>
                <a:tc>
                  <a:txBody>
                    <a:bodyPr/>
                    <a:lstStyle/>
                    <a:p>
                      <a:r>
                        <a:rPr lang="en-US" b="1" u="none" dirty="0" smtClean="0"/>
                        <a:t>P@5</a:t>
                      </a:r>
                      <a:endParaRPr lang="sv-SE" b="1" u="none" dirty="0"/>
                    </a:p>
                  </a:txBody>
                  <a:tcPr/>
                </a:tc>
                <a:tc>
                  <a:txBody>
                    <a:bodyPr/>
                    <a:lstStyle/>
                    <a:p>
                      <a:r>
                        <a:rPr lang="en-US" b="1" u="none" dirty="0" smtClean="0"/>
                        <a:t>MRR</a:t>
                      </a:r>
                      <a:endParaRPr lang="sv-SE" b="1" u="none" dirty="0"/>
                    </a:p>
                  </a:txBody>
                  <a:tcPr/>
                </a:tc>
                <a:extLst>
                  <a:ext uri="{0D108BD9-81ED-4DB2-BD59-A6C34878D82A}">
                    <a16:rowId xmlns:a16="http://schemas.microsoft.com/office/drawing/2014/main" val="1640876543"/>
                  </a:ext>
                </a:extLst>
              </a:tr>
              <a:tr h="440558">
                <a:tc>
                  <a:txBody>
                    <a:bodyPr/>
                    <a:lstStyle/>
                    <a:p>
                      <a:pPr algn="ctr"/>
                      <a:r>
                        <a:rPr lang="en-US" b="1" dirty="0" smtClean="0"/>
                        <a:t>BL</a:t>
                      </a:r>
                      <a:endParaRPr lang="sv-SE" b="1" dirty="0"/>
                    </a:p>
                  </a:txBody>
                  <a:tcPr vert="vert270"/>
                </a:tc>
                <a:tc>
                  <a:txBody>
                    <a:bodyPr/>
                    <a:lstStyle/>
                    <a:p>
                      <a:r>
                        <a:rPr lang="en-US" b="1" u="sng" dirty="0" err="1" smtClean="0"/>
                        <a:t>WkNN</a:t>
                      </a:r>
                      <a:endParaRPr lang="sv-SE" b="1" u="sng" dirty="0"/>
                    </a:p>
                  </a:txBody>
                  <a:tcPr>
                    <a:solidFill>
                      <a:schemeClr val="accent4"/>
                    </a:solidFill>
                  </a:tcPr>
                </a:tc>
                <a:tc>
                  <a:txBody>
                    <a:bodyPr/>
                    <a:lstStyle/>
                    <a:p>
                      <a:r>
                        <a:rPr lang="en-US" dirty="0" smtClean="0"/>
                        <a:t>0.5553</a:t>
                      </a:r>
                      <a:endParaRPr lang="sv-SE" dirty="0"/>
                    </a:p>
                  </a:txBody>
                  <a:tcPr>
                    <a:solidFill>
                      <a:schemeClr val="accent4"/>
                    </a:solidFill>
                  </a:tcPr>
                </a:tc>
                <a:tc>
                  <a:txBody>
                    <a:bodyPr/>
                    <a:lstStyle/>
                    <a:p>
                      <a:r>
                        <a:rPr lang="en-US" dirty="0" smtClean="0"/>
                        <a:t>0.5450</a:t>
                      </a:r>
                      <a:endParaRPr lang="sv-SE" dirty="0"/>
                    </a:p>
                  </a:txBody>
                  <a:tcPr>
                    <a:solidFill>
                      <a:schemeClr val="accent4"/>
                    </a:solidFill>
                  </a:tcPr>
                </a:tc>
                <a:tc>
                  <a:txBody>
                    <a:bodyPr/>
                    <a:lstStyle/>
                    <a:p>
                      <a:r>
                        <a:rPr lang="en-US" dirty="0" smtClean="0"/>
                        <a:t>0.6774</a:t>
                      </a:r>
                      <a:endParaRPr lang="sv-SE" dirty="0"/>
                    </a:p>
                  </a:txBody>
                  <a:tcPr>
                    <a:solidFill>
                      <a:schemeClr val="accent4"/>
                    </a:solidFill>
                  </a:tcPr>
                </a:tc>
                <a:tc>
                  <a:txBody>
                    <a:bodyPr/>
                    <a:lstStyle/>
                    <a:p>
                      <a:r>
                        <a:rPr lang="en-US" b="1" u="sng" dirty="0" smtClean="0"/>
                        <a:t>0.3388</a:t>
                      </a:r>
                      <a:endParaRPr lang="sv-SE" b="1" u="sng" dirty="0"/>
                    </a:p>
                  </a:txBody>
                  <a:tcPr>
                    <a:solidFill>
                      <a:schemeClr val="accent4"/>
                    </a:solidFill>
                  </a:tcPr>
                </a:tc>
                <a:tc>
                  <a:txBody>
                    <a:bodyPr/>
                    <a:lstStyle/>
                    <a:p>
                      <a:r>
                        <a:rPr lang="en-US" dirty="0" smtClean="0"/>
                        <a:t>0.4690</a:t>
                      </a:r>
                      <a:endParaRPr lang="sv-SE" dirty="0"/>
                    </a:p>
                  </a:txBody>
                  <a:tcPr>
                    <a:solidFill>
                      <a:schemeClr val="accent4"/>
                    </a:solidFill>
                  </a:tcPr>
                </a:tc>
                <a:tc>
                  <a:txBody>
                    <a:bodyPr/>
                    <a:lstStyle/>
                    <a:p>
                      <a:r>
                        <a:rPr lang="en-US" dirty="0" smtClean="0"/>
                        <a:t>0.6697</a:t>
                      </a:r>
                      <a:endParaRPr lang="sv-SE" dirty="0"/>
                    </a:p>
                  </a:txBody>
                  <a:tcPr>
                    <a:solidFill>
                      <a:schemeClr val="accent4"/>
                    </a:solidFill>
                  </a:tcPr>
                </a:tc>
                <a:extLst>
                  <a:ext uri="{0D108BD9-81ED-4DB2-BD59-A6C34878D82A}">
                    <a16:rowId xmlns:a16="http://schemas.microsoft.com/office/drawing/2014/main" val="1185451338"/>
                  </a:ext>
                </a:extLst>
              </a:tr>
              <a:tr h="370840">
                <a:tc rowSpan="3">
                  <a:txBody>
                    <a:bodyPr/>
                    <a:lstStyle/>
                    <a:p>
                      <a:pPr algn="ctr"/>
                      <a:r>
                        <a:rPr lang="en-US" b="1" dirty="0" err="1" smtClean="0"/>
                        <a:t>Borda</a:t>
                      </a:r>
                      <a:r>
                        <a:rPr lang="en-US" b="1" dirty="0" smtClean="0"/>
                        <a:t> Count</a:t>
                      </a:r>
                      <a:endParaRPr lang="sv-SE" b="1" dirty="0"/>
                    </a:p>
                  </a:txBody>
                  <a:tcPr vert="vert270"/>
                </a:tc>
                <a:tc>
                  <a:txBody>
                    <a:bodyPr/>
                    <a:lstStyle/>
                    <a:p>
                      <a:r>
                        <a:rPr lang="sv-SE" b="1" dirty="0" smtClean="0"/>
                        <a:t>CF-</a:t>
                      </a:r>
                      <a:r>
                        <a:rPr lang="sv-SE" b="1" dirty="0" err="1" smtClean="0"/>
                        <a:t>WkNN</a:t>
                      </a:r>
                      <a:endParaRPr lang="sv-SE" b="1" dirty="0"/>
                    </a:p>
                  </a:txBody>
                  <a:tcPr/>
                </a:tc>
                <a:tc>
                  <a:txBody>
                    <a:bodyPr/>
                    <a:lstStyle/>
                    <a:p>
                      <a:r>
                        <a:rPr lang="en-US" dirty="0" smtClean="0"/>
                        <a:t>0.5653</a:t>
                      </a:r>
                      <a:endParaRPr lang="sv-SE" dirty="0"/>
                    </a:p>
                  </a:txBody>
                  <a:tcPr>
                    <a:solidFill>
                      <a:schemeClr val="accent6"/>
                    </a:solidFill>
                  </a:tcPr>
                </a:tc>
                <a:tc>
                  <a:txBody>
                    <a:bodyPr/>
                    <a:lstStyle/>
                    <a:p>
                      <a:r>
                        <a:rPr lang="en-US" dirty="0" smtClean="0"/>
                        <a:t>0.5536</a:t>
                      </a:r>
                      <a:endParaRPr lang="sv-SE" dirty="0"/>
                    </a:p>
                  </a:txBody>
                  <a:tcPr>
                    <a:solidFill>
                      <a:schemeClr val="accent6"/>
                    </a:solidFill>
                  </a:tcPr>
                </a:tc>
                <a:tc>
                  <a:txBody>
                    <a:bodyPr/>
                    <a:lstStyle/>
                    <a:p>
                      <a:r>
                        <a:rPr lang="en-US" dirty="0" smtClean="0"/>
                        <a:t>0.7118</a:t>
                      </a:r>
                      <a:endParaRPr lang="sv-SE" dirty="0"/>
                    </a:p>
                  </a:txBody>
                  <a:tcPr>
                    <a:solidFill>
                      <a:schemeClr val="accent6"/>
                    </a:solidFill>
                  </a:tcPr>
                </a:tc>
                <a:tc>
                  <a:txBody>
                    <a:bodyPr/>
                    <a:lstStyle/>
                    <a:p>
                      <a:r>
                        <a:rPr lang="en-US" dirty="0" smtClean="0"/>
                        <a:t>-</a:t>
                      </a:r>
                      <a:endParaRPr lang="sv-SE" dirty="0"/>
                    </a:p>
                  </a:txBody>
                  <a:tcPr/>
                </a:tc>
                <a:tc>
                  <a:txBody>
                    <a:bodyPr/>
                    <a:lstStyle/>
                    <a:p>
                      <a:r>
                        <a:rPr lang="en-US" dirty="0" smtClean="0"/>
                        <a:t>-</a:t>
                      </a:r>
                      <a:endParaRPr lang="sv-SE" dirty="0"/>
                    </a:p>
                  </a:txBody>
                  <a:tcPr/>
                </a:tc>
                <a:tc>
                  <a:txBody>
                    <a:bodyPr/>
                    <a:lstStyle/>
                    <a:p>
                      <a:r>
                        <a:rPr lang="en-US" dirty="0" smtClean="0"/>
                        <a:t>-</a:t>
                      </a:r>
                      <a:endParaRPr lang="sv-SE" dirty="0"/>
                    </a:p>
                  </a:txBody>
                  <a:tcPr/>
                </a:tc>
                <a:extLst>
                  <a:ext uri="{0D108BD9-81ED-4DB2-BD59-A6C34878D82A}">
                    <a16:rowId xmlns:a16="http://schemas.microsoft.com/office/drawing/2014/main" val="2086584331"/>
                  </a:ext>
                </a:extLst>
              </a:tr>
              <a:tr h="370840">
                <a:tc vMerge="1">
                  <a:txBody>
                    <a:bodyPr/>
                    <a:lstStyle/>
                    <a:p>
                      <a:endParaRPr lang="sv-SE" b="1" dirty="0"/>
                    </a:p>
                  </a:txBody>
                  <a:tcPr/>
                </a:tc>
                <a:tc>
                  <a:txBody>
                    <a:bodyPr/>
                    <a:lstStyle/>
                    <a:p>
                      <a:r>
                        <a:rPr lang="en-US" b="1" baseline="0" dirty="0" err="1" smtClean="0"/>
                        <a:t>WkNN-RRocchio</a:t>
                      </a:r>
                      <a:endParaRPr lang="sv-SE" b="1" dirty="0"/>
                    </a:p>
                  </a:txBody>
                  <a:tcPr/>
                </a:tc>
                <a:tc>
                  <a:txBody>
                    <a:bodyPr/>
                    <a:lstStyle/>
                    <a:p>
                      <a:r>
                        <a:rPr lang="en-US" dirty="0" smtClean="0"/>
                        <a:t>0.5542</a:t>
                      </a:r>
                      <a:endParaRPr lang="sv-SE" dirty="0"/>
                    </a:p>
                  </a:txBody>
                  <a:tcPr/>
                </a:tc>
                <a:tc>
                  <a:txBody>
                    <a:bodyPr/>
                    <a:lstStyle/>
                    <a:p>
                      <a:r>
                        <a:rPr lang="en-US" dirty="0" smtClean="0"/>
                        <a:t>0.5299</a:t>
                      </a:r>
                      <a:endParaRPr lang="sv-SE" dirty="0"/>
                    </a:p>
                  </a:txBody>
                  <a:tcPr/>
                </a:tc>
                <a:tc>
                  <a:txBody>
                    <a:bodyPr/>
                    <a:lstStyle/>
                    <a:p>
                      <a:r>
                        <a:rPr lang="en-US" dirty="0" smtClean="0"/>
                        <a:t>0.7149</a:t>
                      </a:r>
                      <a:endParaRPr lang="sv-SE" dirty="0"/>
                    </a:p>
                  </a:txBody>
                  <a:tcPr>
                    <a:solidFill>
                      <a:schemeClr val="accent6"/>
                    </a:solidFill>
                  </a:tcPr>
                </a:tc>
                <a:tc>
                  <a:txBody>
                    <a:bodyPr/>
                    <a:lstStyle/>
                    <a:p>
                      <a:r>
                        <a:rPr lang="en-US" dirty="0" smtClean="0"/>
                        <a:t>0.3232</a:t>
                      </a:r>
                      <a:endParaRPr lang="sv-SE" dirty="0"/>
                    </a:p>
                  </a:txBody>
                  <a:tcPr/>
                </a:tc>
                <a:tc>
                  <a:txBody>
                    <a:bodyPr/>
                    <a:lstStyle/>
                    <a:p>
                      <a:r>
                        <a:rPr lang="en-US" dirty="0" smtClean="0"/>
                        <a:t>0.4552</a:t>
                      </a:r>
                      <a:endParaRPr lang="sv-SE" dirty="0"/>
                    </a:p>
                  </a:txBody>
                  <a:tcPr/>
                </a:tc>
                <a:tc>
                  <a:txBody>
                    <a:bodyPr/>
                    <a:lstStyle/>
                    <a:p>
                      <a:r>
                        <a:rPr lang="en-US" dirty="0" smtClean="0"/>
                        <a:t>0.6165</a:t>
                      </a:r>
                      <a:endParaRPr lang="sv-SE" dirty="0"/>
                    </a:p>
                  </a:txBody>
                  <a:tcPr/>
                </a:tc>
                <a:extLst>
                  <a:ext uri="{0D108BD9-81ED-4DB2-BD59-A6C34878D82A}">
                    <a16:rowId xmlns:a16="http://schemas.microsoft.com/office/drawing/2014/main" val="2523280783"/>
                  </a:ext>
                </a:extLst>
              </a:tr>
              <a:tr h="370840">
                <a:tc vMerge="1">
                  <a:txBody>
                    <a:bodyPr/>
                    <a:lstStyle/>
                    <a:p>
                      <a:endParaRPr lang="sv-SE" b="1" u="sng" dirty="0"/>
                    </a:p>
                  </a:txBody>
                  <a:tcPr/>
                </a:tc>
                <a:tc>
                  <a:txBody>
                    <a:bodyPr/>
                    <a:lstStyle/>
                    <a:p>
                      <a:r>
                        <a:rPr lang="en-US" b="1" u="sng" dirty="0" smtClean="0"/>
                        <a:t>CF-</a:t>
                      </a:r>
                      <a:r>
                        <a:rPr lang="en-US" b="1" u="sng" dirty="0" err="1" smtClean="0"/>
                        <a:t>RRocchio</a:t>
                      </a:r>
                      <a:endParaRPr lang="sv-SE" b="1" u="sng" dirty="0"/>
                    </a:p>
                  </a:txBody>
                  <a:tcPr/>
                </a:tc>
                <a:tc>
                  <a:txBody>
                    <a:bodyPr/>
                    <a:lstStyle/>
                    <a:p>
                      <a:r>
                        <a:rPr lang="en-US" dirty="0" smtClean="0"/>
                        <a:t>0.5717</a:t>
                      </a:r>
                      <a:endParaRPr lang="sv-SE" dirty="0"/>
                    </a:p>
                  </a:txBody>
                  <a:tcPr>
                    <a:solidFill>
                      <a:schemeClr val="accent6"/>
                    </a:solidFill>
                  </a:tcPr>
                </a:tc>
                <a:tc>
                  <a:txBody>
                    <a:bodyPr/>
                    <a:lstStyle/>
                    <a:p>
                      <a:r>
                        <a:rPr lang="en-US" dirty="0" smtClean="0"/>
                        <a:t>0.5573</a:t>
                      </a:r>
                      <a:endParaRPr lang="sv-SE" dirty="0"/>
                    </a:p>
                  </a:txBody>
                  <a:tcPr>
                    <a:solidFill>
                      <a:schemeClr val="accent6"/>
                    </a:solidFill>
                  </a:tcPr>
                </a:tc>
                <a:tc>
                  <a:txBody>
                    <a:bodyPr/>
                    <a:lstStyle/>
                    <a:p>
                      <a:r>
                        <a:rPr lang="en-US" dirty="0" smtClean="0"/>
                        <a:t>0.7094</a:t>
                      </a:r>
                      <a:endParaRPr lang="sv-SE" dirty="0"/>
                    </a:p>
                  </a:txBody>
                  <a:tcPr>
                    <a:solidFill>
                      <a:schemeClr val="accent6"/>
                    </a:solidFill>
                  </a:tcPr>
                </a:tc>
                <a:tc>
                  <a:txBody>
                    <a:bodyPr/>
                    <a:lstStyle/>
                    <a:p>
                      <a:r>
                        <a:rPr lang="en-US" b="1" u="sng" dirty="0" smtClean="0"/>
                        <a:t>-</a:t>
                      </a:r>
                      <a:endParaRPr lang="sv-SE" b="1" u="sng" dirty="0"/>
                    </a:p>
                  </a:txBody>
                  <a:tcPr/>
                </a:tc>
                <a:tc>
                  <a:txBody>
                    <a:bodyPr/>
                    <a:lstStyle/>
                    <a:p>
                      <a:r>
                        <a:rPr lang="en-US" dirty="0" smtClean="0"/>
                        <a:t>-</a:t>
                      </a:r>
                      <a:endParaRPr lang="sv-SE" dirty="0"/>
                    </a:p>
                  </a:txBody>
                  <a:tcPr/>
                </a:tc>
                <a:tc>
                  <a:txBody>
                    <a:bodyPr/>
                    <a:lstStyle/>
                    <a:p>
                      <a:r>
                        <a:rPr lang="en-US" dirty="0" smtClean="0"/>
                        <a:t>-</a:t>
                      </a:r>
                      <a:endParaRPr lang="sv-SE" dirty="0"/>
                    </a:p>
                  </a:txBody>
                  <a:tcPr/>
                </a:tc>
                <a:extLst>
                  <a:ext uri="{0D108BD9-81ED-4DB2-BD59-A6C34878D82A}">
                    <a16:rowId xmlns:a16="http://schemas.microsoft.com/office/drawing/2014/main" val="1146222566"/>
                  </a:ext>
                </a:extLst>
              </a:tr>
              <a:tr h="370840">
                <a:tc rowSpan="3">
                  <a:txBody>
                    <a:bodyPr/>
                    <a:lstStyle/>
                    <a:p>
                      <a:pPr algn="ctr"/>
                      <a:r>
                        <a:rPr lang="en-US" b="1" dirty="0" err="1" smtClean="0"/>
                        <a:t>Combsum</a:t>
                      </a:r>
                      <a:endParaRPr lang="sv-SE" b="1" dirty="0"/>
                    </a:p>
                  </a:txBody>
                  <a:tcPr vert="vert270"/>
                </a:tc>
                <a:tc>
                  <a:txBody>
                    <a:bodyPr/>
                    <a:lstStyle/>
                    <a:p>
                      <a:r>
                        <a:rPr lang="sv-SE" b="1" dirty="0" smtClean="0"/>
                        <a:t>CF-</a:t>
                      </a:r>
                      <a:r>
                        <a:rPr lang="sv-SE" b="1" dirty="0" err="1" smtClean="0"/>
                        <a:t>WkNN</a:t>
                      </a:r>
                      <a:endParaRPr lang="sv-SE" b="1" dirty="0"/>
                    </a:p>
                  </a:txBody>
                  <a:tcPr/>
                </a:tc>
                <a:tc>
                  <a:txBody>
                    <a:bodyPr/>
                    <a:lstStyle/>
                    <a:p>
                      <a:r>
                        <a:rPr lang="en-US" dirty="0" smtClean="0"/>
                        <a:t>0.5794</a:t>
                      </a:r>
                      <a:endParaRPr lang="sv-SE" dirty="0"/>
                    </a:p>
                  </a:txBody>
                  <a:tcPr>
                    <a:solidFill>
                      <a:schemeClr val="accent6"/>
                    </a:solidFill>
                  </a:tcPr>
                </a:tc>
                <a:tc>
                  <a:txBody>
                    <a:bodyPr/>
                    <a:lstStyle/>
                    <a:p>
                      <a:r>
                        <a:rPr lang="en-US" b="1" u="sng" dirty="0" smtClean="0"/>
                        <a:t>0.5640</a:t>
                      </a:r>
                      <a:endParaRPr lang="sv-SE" b="1" u="sng" dirty="0"/>
                    </a:p>
                  </a:txBody>
                  <a:tcPr>
                    <a:solidFill>
                      <a:schemeClr val="accent6"/>
                    </a:solidFill>
                  </a:tcPr>
                </a:tc>
                <a:tc>
                  <a:txBody>
                    <a:bodyPr/>
                    <a:lstStyle/>
                    <a:p>
                      <a:r>
                        <a:rPr lang="en-US" dirty="0" smtClean="0"/>
                        <a:t>0.7180</a:t>
                      </a:r>
                      <a:endParaRPr lang="sv-SE" dirty="0"/>
                    </a:p>
                  </a:txBody>
                  <a:tcPr>
                    <a:solidFill>
                      <a:schemeClr val="accent6"/>
                    </a:solidFill>
                  </a:tcPr>
                </a:tc>
                <a:tc>
                  <a:txBody>
                    <a:bodyPr/>
                    <a:lstStyle/>
                    <a:p>
                      <a:r>
                        <a:rPr lang="en-US" dirty="0" smtClean="0"/>
                        <a:t>-</a:t>
                      </a:r>
                      <a:endParaRPr lang="sv-SE" dirty="0"/>
                    </a:p>
                  </a:txBody>
                  <a:tcPr/>
                </a:tc>
                <a:tc>
                  <a:txBody>
                    <a:bodyPr/>
                    <a:lstStyle/>
                    <a:p>
                      <a:r>
                        <a:rPr lang="en-US" dirty="0" smtClean="0"/>
                        <a:t>-</a:t>
                      </a:r>
                      <a:endParaRPr lang="sv-SE" dirty="0"/>
                    </a:p>
                  </a:txBody>
                  <a:tcPr/>
                </a:tc>
                <a:tc>
                  <a:txBody>
                    <a:bodyPr/>
                    <a:lstStyle/>
                    <a:p>
                      <a:r>
                        <a:rPr lang="en-US" b="1" u="sng" dirty="0" smtClean="0"/>
                        <a:t>-</a:t>
                      </a:r>
                      <a:endParaRPr lang="sv-SE" b="1" u="sng" dirty="0"/>
                    </a:p>
                  </a:txBody>
                  <a:tcPr/>
                </a:tc>
                <a:extLst>
                  <a:ext uri="{0D108BD9-81ED-4DB2-BD59-A6C34878D82A}">
                    <a16:rowId xmlns:a16="http://schemas.microsoft.com/office/drawing/2014/main" val="2114913241"/>
                  </a:ext>
                </a:extLst>
              </a:tr>
              <a:tr h="370840">
                <a:tc vMerge="1">
                  <a:txBody>
                    <a:bodyPr/>
                    <a:lstStyle/>
                    <a:p>
                      <a:endParaRPr lang="sv-SE" b="1" dirty="0"/>
                    </a:p>
                  </a:txBody>
                  <a:tcPr/>
                </a:tc>
                <a:tc>
                  <a:txBody>
                    <a:bodyPr/>
                    <a:lstStyle/>
                    <a:p>
                      <a:r>
                        <a:rPr lang="en-US" b="1" baseline="0" dirty="0" err="1" smtClean="0"/>
                        <a:t>WkNN-RRocchio</a:t>
                      </a:r>
                      <a:r>
                        <a:rPr lang="en-US" b="1" baseline="0" dirty="0" smtClean="0"/>
                        <a:t>(MI)</a:t>
                      </a:r>
                      <a:endParaRPr lang="sv-SE" b="1" dirty="0"/>
                    </a:p>
                  </a:txBody>
                  <a:tcPr/>
                </a:tc>
                <a:tc>
                  <a:txBody>
                    <a:bodyPr/>
                    <a:lstStyle/>
                    <a:p>
                      <a:r>
                        <a:rPr lang="en-US" dirty="0" smtClean="0"/>
                        <a:t>0.5048</a:t>
                      </a:r>
                      <a:endParaRPr lang="sv-SE" dirty="0"/>
                    </a:p>
                  </a:txBody>
                  <a:tcPr>
                    <a:solidFill>
                      <a:srgbClr val="FF0000">
                        <a:alpha val="58000"/>
                      </a:srgbClr>
                    </a:solidFill>
                  </a:tcPr>
                </a:tc>
                <a:tc>
                  <a:txBody>
                    <a:bodyPr/>
                    <a:lstStyle/>
                    <a:p>
                      <a:r>
                        <a:rPr lang="en-US" dirty="0" smtClean="0"/>
                        <a:t>0.4796</a:t>
                      </a:r>
                      <a:endParaRPr lang="sv-SE" dirty="0"/>
                    </a:p>
                  </a:txBody>
                  <a:tcPr>
                    <a:solidFill>
                      <a:srgbClr val="FF0000">
                        <a:alpha val="58000"/>
                      </a:srgbClr>
                    </a:solidFill>
                  </a:tcPr>
                </a:tc>
                <a:tc>
                  <a:txBody>
                    <a:bodyPr/>
                    <a:lstStyle/>
                    <a:p>
                      <a:r>
                        <a:rPr lang="en-US" dirty="0" smtClean="0"/>
                        <a:t>0.6812</a:t>
                      </a:r>
                      <a:endParaRPr lang="sv-SE" dirty="0"/>
                    </a:p>
                  </a:txBody>
                  <a:tcPr>
                    <a:solidFill>
                      <a:schemeClr val="accent6"/>
                    </a:solidFill>
                  </a:tcPr>
                </a:tc>
                <a:tc>
                  <a:txBody>
                    <a:bodyPr/>
                    <a:lstStyle/>
                    <a:p>
                      <a:r>
                        <a:rPr lang="en-US" dirty="0" smtClean="0"/>
                        <a:t>0.3319</a:t>
                      </a:r>
                      <a:endParaRPr lang="sv-SE" dirty="0"/>
                    </a:p>
                  </a:txBody>
                  <a:tcPr/>
                </a:tc>
                <a:tc>
                  <a:txBody>
                    <a:bodyPr/>
                    <a:lstStyle/>
                    <a:p>
                      <a:r>
                        <a:rPr lang="en-US" b="1" u="sng" dirty="0" smtClean="0"/>
                        <a:t>0.4828</a:t>
                      </a:r>
                      <a:endParaRPr lang="sv-SE" b="1" u="sng" dirty="0"/>
                    </a:p>
                  </a:txBody>
                  <a:tcPr>
                    <a:solidFill>
                      <a:schemeClr val="accent6"/>
                    </a:solidFill>
                  </a:tcPr>
                </a:tc>
                <a:tc>
                  <a:txBody>
                    <a:bodyPr/>
                    <a:lstStyle/>
                    <a:p>
                      <a:r>
                        <a:rPr lang="en-US" dirty="0" smtClean="0"/>
                        <a:t>0.6023</a:t>
                      </a:r>
                      <a:endParaRPr lang="sv-SE" dirty="0"/>
                    </a:p>
                  </a:txBody>
                  <a:tcPr/>
                </a:tc>
                <a:extLst>
                  <a:ext uri="{0D108BD9-81ED-4DB2-BD59-A6C34878D82A}">
                    <a16:rowId xmlns:a16="http://schemas.microsoft.com/office/drawing/2014/main" val="1731110758"/>
                  </a:ext>
                </a:extLst>
              </a:tr>
              <a:tr h="370840">
                <a:tc vMerge="1">
                  <a:txBody>
                    <a:bodyPr/>
                    <a:lstStyle/>
                    <a:p>
                      <a:endParaRPr lang="sv-SE" b="1" dirty="0"/>
                    </a:p>
                  </a:txBody>
                  <a:tcPr/>
                </a:tc>
                <a:tc>
                  <a:txBody>
                    <a:bodyPr/>
                    <a:lstStyle/>
                    <a:p>
                      <a:r>
                        <a:rPr lang="en-US" b="1" u="sng" dirty="0" smtClean="0"/>
                        <a:t>CF-</a:t>
                      </a:r>
                      <a:r>
                        <a:rPr lang="en-US" b="1" u="sng" dirty="0" err="1" smtClean="0"/>
                        <a:t>RRocchio</a:t>
                      </a:r>
                      <a:r>
                        <a:rPr lang="en-US" b="1" baseline="0" dirty="0" smtClean="0"/>
                        <a:t>(MI)</a:t>
                      </a:r>
                      <a:endParaRPr lang="sv-SE" b="1" u="sng" dirty="0"/>
                    </a:p>
                  </a:txBody>
                  <a:tcPr/>
                </a:tc>
                <a:tc>
                  <a:txBody>
                    <a:bodyPr/>
                    <a:lstStyle/>
                    <a:p>
                      <a:r>
                        <a:rPr lang="en-US" dirty="0" smtClean="0"/>
                        <a:t>0.5346</a:t>
                      </a:r>
                      <a:endParaRPr lang="sv-SE" dirty="0"/>
                    </a:p>
                  </a:txBody>
                  <a:tcPr>
                    <a:solidFill>
                      <a:srgbClr val="FF0000">
                        <a:alpha val="58000"/>
                      </a:srgbClr>
                    </a:solidFill>
                  </a:tcPr>
                </a:tc>
                <a:tc>
                  <a:txBody>
                    <a:bodyPr/>
                    <a:lstStyle/>
                    <a:p>
                      <a:r>
                        <a:rPr lang="en-US" dirty="0" smtClean="0"/>
                        <a:t>0.5261</a:t>
                      </a:r>
                      <a:endParaRPr lang="sv-SE" dirty="0"/>
                    </a:p>
                  </a:txBody>
                  <a:tcPr>
                    <a:solidFill>
                      <a:srgbClr val="FF0000">
                        <a:alpha val="58000"/>
                      </a:srgbClr>
                    </a:solidFill>
                  </a:tcPr>
                </a:tc>
                <a:tc>
                  <a:txBody>
                    <a:bodyPr/>
                    <a:lstStyle/>
                    <a:p>
                      <a:r>
                        <a:rPr lang="en-US" dirty="0" smtClean="0"/>
                        <a:t>0.6732</a:t>
                      </a:r>
                      <a:endParaRPr lang="sv-SE" dirty="0"/>
                    </a:p>
                  </a:txBody>
                  <a:tcPr/>
                </a:tc>
                <a:tc>
                  <a:txBody>
                    <a:bodyPr/>
                    <a:lstStyle/>
                    <a:p>
                      <a:r>
                        <a:rPr lang="en-US" dirty="0" smtClean="0"/>
                        <a:t>-</a:t>
                      </a:r>
                      <a:endParaRPr lang="sv-SE" dirty="0"/>
                    </a:p>
                  </a:txBody>
                  <a:tcPr/>
                </a:tc>
                <a:tc>
                  <a:txBody>
                    <a:bodyPr/>
                    <a:lstStyle/>
                    <a:p>
                      <a:r>
                        <a:rPr lang="en-US" dirty="0" smtClean="0"/>
                        <a:t>-</a:t>
                      </a:r>
                      <a:endParaRPr lang="sv-SE" dirty="0"/>
                    </a:p>
                  </a:txBody>
                  <a:tcPr/>
                </a:tc>
                <a:tc>
                  <a:txBody>
                    <a:bodyPr/>
                    <a:lstStyle/>
                    <a:p>
                      <a:r>
                        <a:rPr lang="en-US" dirty="0" smtClean="0"/>
                        <a:t>-</a:t>
                      </a:r>
                      <a:endParaRPr lang="sv-SE" dirty="0"/>
                    </a:p>
                  </a:txBody>
                  <a:tcPr/>
                </a:tc>
                <a:extLst>
                  <a:ext uri="{0D108BD9-81ED-4DB2-BD59-A6C34878D82A}">
                    <a16:rowId xmlns:a16="http://schemas.microsoft.com/office/drawing/2014/main" val="194740724"/>
                  </a:ext>
                </a:extLst>
              </a:tr>
              <a:tr h="370840">
                <a:tc rowSpan="3">
                  <a:txBody>
                    <a:bodyPr/>
                    <a:lstStyle/>
                    <a:p>
                      <a:pPr algn="ctr"/>
                      <a:r>
                        <a:rPr lang="en-US" b="1" dirty="0" smtClean="0"/>
                        <a:t>3-way</a:t>
                      </a:r>
                      <a:endParaRPr lang="sv-SE" b="1" dirty="0"/>
                    </a:p>
                  </a:txBody>
                  <a:tcPr vert="vert270"/>
                </a:tc>
                <a:tc>
                  <a:txBody>
                    <a:bodyPr/>
                    <a:lstStyle/>
                    <a:p>
                      <a:r>
                        <a:rPr lang="en-US" b="1" dirty="0" err="1" smtClean="0"/>
                        <a:t>Borda</a:t>
                      </a:r>
                      <a:r>
                        <a:rPr lang="en-US" b="1" dirty="0" smtClean="0"/>
                        <a:t> Count</a:t>
                      </a:r>
                      <a:endParaRPr lang="sv-SE" b="1" dirty="0"/>
                    </a:p>
                  </a:txBody>
                  <a:tcPr/>
                </a:tc>
                <a:tc>
                  <a:txBody>
                    <a:bodyPr/>
                    <a:lstStyle/>
                    <a:p>
                      <a:r>
                        <a:rPr lang="en-US" b="1" u="sng" dirty="0" smtClean="0"/>
                        <a:t>0.5830*</a:t>
                      </a:r>
                      <a:endParaRPr lang="sv-SE" b="1" u="sng" dirty="0"/>
                    </a:p>
                  </a:txBody>
                  <a:tcPr>
                    <a:solidFill>
                      <a:schemeClr val="accent6"/>
                    </a:solidFill>
                  </a:tcPr>
                </a:tc>
                <a:tc>
                  <a:txBody>
                    <a:bodyPr/>
                    <a:lstStyle/>
                    <a:p>
                      <a:r>
                        <a:rPr lang="en-US" dirty="0" smtClean="0"/>
                        <a:t>0.5630</a:t>
                      </a:r>
                      <a:endParaRPr lang="sv-SE" dirty="0"/>
                    </a:p>
                  </a:txBody>
                  <a:tcPr>
                    <a:solidFill>
                      <a:schemeClr val="accent6"/>
                    </a:solidFill>
                  </a:tcPr>
                </a:tc>
                <a:tc>
                  <a:txBody>
                    <a:bodyPr/>
                    <a:lstStyle/>
                    <a:p>
                      <a:r>
                        <a:rPr lang="en-US" b="1" u="sng" dirty="0" smtClean="0"/>
                        <a:t>0.7414**</a:t>
                      </a:r>
                      <a:endParaRPr lang="sv-SE" b="1" u="sng" dirty="0"/>
                    </a:p>
                  </a:txBody>
                  <a:tcPr>
                    <a:solidFill>
                      <a:schemeClr val="accent6"/>
                    </a:solidFill>
                  </a:tcPr>
                </a:tc>
                <a:tc>
                  <a:txBody>
                    <a:bodyPr/>
                    <a:lstStyle/>
                    <a:p>
                      <a:r>
                        <a:rPr lang="en-US" dirty="0" smtClean="0"/>
                        <a:t>-</a:t>
                      </a:r>
                      <a:endParaRPr lang="sv-SE" dirty="0"/>
                    </a:p>
                  </a:txBody>
                  <a:tcPr/>
                </a:tc>
                <a:tc>
                  <a:txBody>
                    <a:bodyPr/>
                    <a:lstStyle/>
                    <a:p>
                      <a:r>
                        <a:rPr lang="en-US" dirty="0" smtClean="0"/>
                        <a:t>-</a:t>
                      </a:r>
                      <a:endParaRPr lang="sv-SE" dirty="0"/>
                    </a:p>
                  </a:txBody>
                  <a:tcPr/>
                </a:tc>
                <a:tc>
                  <a:txBody>
                    <a:bodyPr/>
                    <a:lstStyle/>
                    <a:p>
                      <a:r>
                        <a:rPr lang="en-US" dirty="0" smtClean="0"/>
                        <a:t>-</a:t>
                      </a:r>
                      <a:endParaRPr lang="sv-SE" dirty="0"/>
                    </a:p>
                  </a:txBody>
                  <a:tcPr/>
                </a:tc>
                <a:extLst>
                  <a:ext uri="{0D108BD9-81ED-4DB2-BD59-A6C34878D82A}">
                    <a16:rowId xmlns:a16="http://schemas.microsoft.com/office/drawing/2014/main" val="2255106447"/>
                  </a:ext>
                </a:extLst>
              </a:tr>
              <a:tr h="370840">
                <a:tc vMerge="1">
                  <a:txBody>
                    <a:bodyPr/>
                    <a:lstStyle/>
                    <a:p>
                      <a:endParaRPr lang="sv-SE" b="1" dirty="0"/>
                    </a:p>
                  </a:txBody>
                  <a:tcPr/>
                </a:tc>
                <a:tc>
                  <a:txBody>
                    <a:bodyPr/>
                    <a:lstStyle/>
                    <a:p>
                      <a:r>
                        <a:rPr lang="en-US" b="1" dirty="0" smtClean="0"/>
                        <a:t>Condorcet</a:t>
                      </a:r>
                      <a:endParaRPr lang="sv-SE" b="1" dirty="0"/>
                    </a:p>
                  </a:txBody>
                  <a:tcPr/>
                </a:tc>
                <a:tc>
                  <a:txBody>
                    <a:bodyPr/>
                    <a:lstStyle/>
                    <a:p>
                      <a:r>
                        <a:rPr lang="en-US" dirty="0" smtClean="0"/>
                        <a:t>0.5817*</a:t>
                      </a:r>
                      <a:endParaRPr lang="sv-SE" dirty="0"/>
                    </a:p>
                  </a:txBody>
                  <a:tcPr/>
                </a:tc>
                <a:tc>
                  <a:txBody>
                    <a:bodyPr/>
                    <a:lstStyle/>
                    <a:p>
                      <a:r>
                        <a:rPr lang="en-US" dirty="0" smtClean="0"/>
                        <a:t>0.5611</a:t>
                      </a:r>
                      <a:endParaRPr lang="sv-SE" dirty="0"/>
                    </a:p>
                  </a:txBody>
                  <a:tcPr/>
                </a:tc>
                <a:tc>
                  <a:txBody>
                    <a:bodyPr/>
                    <a:lstStyle/>
                    <a:p>
                      <a:r>
                        <a:rPr lang="en-US" b="1" u="sng" dirty="0" smtClean="0"/>
                        <a:t>0.7414**</a:t>
                      </a:r>
                      <a:endParaRPr lang="sv-SE" b="1" u="sng" dirty="0"/>
                    </a:p>
                  </a:txBody>
                  <a:tcPr>
                    <a:solidFill>
                      <a:schemeClr val="accent6"/>
                    </a:solidFill>
                  </a:tcPr>
                </a:tc>
                <a:tc>
                  <a:txBody>
                    <a:bodyPr/>
                    <a:lstStyle/>
                    <a:p>
                      <a:r>
                        <a:rPr lang="en-US" dirty="0" smtClean="0"/>
                        <a:t>-</a:t>
                      </a:r>
                      <a:endParaRPr lang="sv-SE" dirty="0"/>
                    </a:p>
                  </a:txBody>
                  <a:tcPr/>
                </a:tc>
                <a:tc>
                  <a:txBody>
                    <a:bodyPr/>
                    <a:lstStyle/>
                    <a:p>
                      <a:r>
                        <a:rPr lang="en-US" dirty="0" smtClean="0"/>
                        <a:t>-</a:t>
                      </a:r>
                      <a:endParaRPr lang="sv-SE" dirty="0"/>
                    </a:p>
                  </a:txBody>
                  <a:tcPr/>
                </a:tc>
                <a:tc>
                  <a:txBody>
                    <a:bodyPr/>
                    <a:lstStyle/>
                    <a:p>
                      <a:r>
                        <a:rPr lang="en-US" dirty="0" smtClean="0"/>
                        <a:t>-</a:t>
                      </a:r>
                      <a:endParaRPr lang="sv-SE" dirty="0"/>
                    </a:p>
                  </a:txBody>
                  <a:tcPr/>
                </a:tc>
                <a:extLst>
                  <a:ext uri="{0D108BD9-81ED-4DB2-BD59-A6C34878D82A}">
                    <a16:rowId xmlns:a16="http://schemas.microsoft.com/office/drawing/2014/main" val="3192094511"/>
                  </a:ext>
                </a:extLst>
              </a:tr>
              <a:tr h="370840">
                <a:tc vMerge="1">
                  <a:txBody>
                    <a:bodyPr/>
                    <a:lstStyle/>
                    <a:p>
                      <a:endParaRPr lang="sv-SE" b="1" dirty="0"/>
                    </a:p>
                  </a:txBody>
                  <a:tcPr/>
                </a:tc>
                <a:tc>
                  <a:txBody>
                    <a:bodyPr/>
                    <a:lstStyle/>
                    <a:p>
                      <a:r>
                        <a:rPr lang="en-US" b="1" dirty="0" err="1" smtClean="0"/>
                        <a:t>CombSUM</a:t>
                      </a:r>
                      <a:endParaRPr lang="sv-SE" b="1" dirty="0"/>
                    </a:p>
                  </a:txBody>
                  <a:tcPr/>
                </a:tc>
                <a:tc>
                  <a:txBody>
                    <a:bodyPr/>
                    <a:lstStyle/>
                    <a:p>
                      <a:r>
                        <a:rPr lang="en-US" dirty="0" smtClean="0"/>
                        <a:t>0.5397</a:t>
                      </a:r>
                      <a:endParaRPr lang="sv-SE" dirty="0"/>
                    </a:p>
                  </a:txBody>
                  <a:tcPr/>
                </a:tc>
                <a:tc>
                  <a:txBody>
                    <a:bodyPr/>
                    <a:lstStyle/>
                    <a:p>
                      <a:r>
                        <a:rPr lang="en-US" dirty="0" smtClean="0"/>
                        <a:t>0.5223</a:t>
                      </a:r>
                      <a:endParaRPr lang="sv-SE" dirty="0"/>
                    </a:p>
                  </a:txBody>
                  <a:tcPr/>
                </a:tc>
                <a:tc>
                  <a:txBody>
                    <a:bodyPr/>
                    <a:lstStyle/>
                    <a:p>
                      <a:r>
                        <a:rPr lang="en-US" dirty="0" smtClean="0"/>
                        <a:t>0.7026</a:t>
                      </a:r>
                      <a:endParaRPr lang="sv-SE" dirty="0"/>
                    </a:p>
                  </a:txBody>
                  <a:tcPr>
                    <a:solidFill>
                      <a:schemeClr val="accent6"/>
                    </a:solidFill>
                  </a:tcPr>
                </a:tc>
                <a:tc>
                  <a:txBody>
                    <a:bodyPr/>
                    <a:lstStyle/>
                    <a:p>
                      <a:r>
                        <a:rPr lang="en-US" dirty="0" smtClean="0"/>
                        <a:t>-</a:t>
                      </a:r>
                      <a:endParaRPr lang="sv-SE" dirty="0"/>
                    </a:p>
                  </a:txBody>
                  <a:tcPr/>
                </a:tc>
                <a:tc>
                  <a:txBody>
                    <a:bodyPr/>
                    <a:lstStyle/>
                    <a:p>
                      <a:r>
                        <a:rPr lang="en-US" dirty="0" smtClean="0"/>
                        <a:t>-</a:t>
                      </a:r>
                      <a:endParaRPr lang="sv-SE" dirty="0"/>
                    </a:p>
                  </a:txBody>
                  <a:tcPr/>
                </a:tc>
                <a:tc>
                  <a:txBody>
                    <a:bodyPr/>
                    <a:lstStyle/>
                    <a:p>
                      <a:r>
                        <a:rPr lang="en-US" dirty="0" smtClean="0"/>
                        <a:t>-</a:t>
                      </a:r>
                      <a:endParaRPr lang="sv-SE" dirty="0"/>
                    </a:p>
                  </a:txBody>
                  <a:tcPr/>
                </a:tc>
                <a:extLst>
                  <a:ext uri="{0D108BD9-81ED-4DB2-BD59-A6C34878D82A}">
                    <a16:rowId xmlns:a16="http://schemas.microsoft.com/office/drawing/2014/main" val="1182651689"/>
                  </a:ext>
                </a:extLst>
              </a:tr>
              <a:tr h="370840">
                <a:tc rowSpan="2">
                  <a:txBody>
                    <a:bodyPr/>
                    <a:lstStyle/>
                    <a:p>
                      <a:pPr algn="ctr"/>
                      <a:r>
                        <a:rPr lang="en-US" b="1" dirty="0" smtClean="0"/>
                        <a:t>TREC</a:t>
                      </a:r>
                      <a:endParaRPr lang="sv-SE" b="1" dirty="0"/>
                    </a:p>
                  </a:txBody>
                  <a:tcPr vert="vert270"/>
                </a:tc>
                <a:tc>
                  <a:txBody>
                    <a:bodyPr/>
                    <a:lstStyle/>
                    <a:p>
                      <a:r>
                        <a:rPr lang="en-US" b="1" dirty="0" smtClean="0"/>
                        <a:t>Median</a:t>
                      </a:r>
                      <a:endParaRPr lang="sv-SE" b="1" dirty="0"/>
                    </a:p>
                  </a:txBody>
                  <a:tcPr/>
                </a:tc>
                <a:tc>
                  <a:txBody>
                    <a:bodyPr/>
                    <a:lstStyle/>
                    <a:p>
                      <a:r>
                        <a:rPr lang="en-US" dirty="0" smtClean="0"/>
                        <a:t>0.5356</a:t>
                      </a:r>
                      <a:endParaRPr lang="sv-SE" dirty="0"/>
                    </a:p>
                  </a:txBody>
                  <a:tcPr/>
                </a:tc>
                <a:tc>
                  <a:txBody>
                    <a:bodyPr/>
                    <a:lstStyle/>
                    <a:p>
                      <a:r>
                        <a:rPr lang="en-US" dirty="0" smtClean="0"/>
                        <a:t>0.5204</a:t>
                      </a:r>
                      <a:endParaRPr lang="sv-SE" dirty="0"/>
                    </a:p>
                  </a:txBody>
                  <a:tcPr/>
                </a:tc>
                <a:tc>
                  <a:txBody>
                    <a:bodyPr/>
                    <a:lstStyle/>
                    <a:p>
                      <a:r>
                        <a:rPr lang="en-US" dirty="0" smtClean="0"/>
                        <a:t>0.6758</a:t>
                      </a:r>
                      <a:endParaRPr lang="sv-SE" dirty="0"/>
                    </a:p>
                  </a:txBody>
                  <a:tcPr/>
                </a:tc>
                <a:tc>
                  <a:txBody>
                    <a:bodyPr/>
                    <a:lstStyle/>
                    <a:p>
                      <a:r>
                        <a:rPr lang="en-US" dirty="0" smtClean="0"/>
                        <a:t>0.2720</a:t>
                      </a:r>
                      <a:endParaRPr lang="sv-SE" dirty="0"/>
                    </a:p>
                  </a:txBody>
                  <a:tcPr/>
                </a:tc>
                <a:tc>
                  <a:txBody>
                    <a:bodyPr/>
                    <a:lstStyle/>
                    <a:p>
                      <a:r>
                        <a:rPr lang="en-US" dirty="0" smtClean="0"/>
                        <a:t>0.4120</a:t>
                      </a:r>
                      <a:endParaRPr lang="sv-SE" dirty="0"/>
                    </a:p>
                  </a:txBody>
                  <a:tcPr/>
                </a:tc>
                <a:tc>
                  <a:txBody>
                    <a:bodyPr/>
                    <a:lstStyle/>
                    <a:p>
                      <a:r>
                        <a:rPr lang="en-US" dirty="0" smtClean="0"/>
                        <a:t>0.5927</a:t>
                      </a:r>
                      <a:endParaRPr lang="sv-SE" dirty="0"/>
                    </a:p>
                  </a:txBody>
                  <a:tcPr/>
                </a:tc>
                <a:extLst>
                  <a:ext uri="{0D108BD9-81ED-4DB2-BD59-A6C34878D82A}">
                    <a16:rowId xmlns:a16="http://schemas.microsoft.com/office/drawing/2014/main" val="1353320375"/>
                  </a:ext>
                </a:extLst>
              </a:tr>
              <a:tr h="370840">
                <a:tc vMerge="1">
                  <a:txBody>
                    <a:bodyPr/>
                    <a:lstStyle/>
                    <a:p>
                      <a:endParaRPr lang="sv-SE" b="1" dirty="0"/>
                    </a:p>
                  </a:txBody>
                  <a:tcPr/>
                </a:tc>
                <a:tc>
                  <a:txBody>
                    <a:bodyPr/>
                    <a:lstStyle/>
                    <a:p>
                      <a:r>
                        <a:rPr lang="en-US" b="1" dirty="0" smtClean="0"/>
                        <a:t>Best</a:t>
                      </a:r>
                      <a:endParaRPr lang="sv-SE" b="1" dirty="0"/>
                    </a:p>
                  </a:txBody>
                  <a:tcPr/>
                </a:tc>
                <a:tc>
                  <a:txBody>
                    <a:bodyPr/>
                    <a:lstStyle/>
                    <a:p>
                      <a:r>
                        <a:rPr lang="en-US" dirty="0" smtClean="0"/>
                        <a:t>0.6055</a:t>
                      </a:r>
                      <a:endParaRPr lang="sv-SE" dirty="0"/>
                    </a:p>
                  </a:txBody>
                  <a:tcPr/>
                </a:tc>
                <a:tc>
                  <a:txBody>
                    <a:bodyPr/>
                    <a:lstStyle/>
                    <a:p>
                      <a:r>
                        <a:rPr lang="en-US" dirty="0" smtClean="0"/>
                        <a:t>0.5858</a:t>
                      </a:r>
                      <a:endParaRPr lang="sv-SE" dirty="0"/>
                    </a:p>
                  </a:txBody>
                  <a:tcPr/>
                </a:tc>
                <a:tc>
                  <a:txBody>
                    <a:bodyPr/>
                    <a:lstStyle/>
                    <a:p>
                      <a:r>
                        <a:rPr lang="en-US" dirty="0" smtClean="0"/>
                        <a:t>0.7404</a:t>
                      </a:r>
                      <a:endParaRPr lang="sv-SE" dirty="0"/>
                    </a:p>
                  </a:txBody>
                  <a:tcPr/>
                </a:tc>
                <a:tc>
                  <a:txBody>
                    <a:bodyPr/>
                    <a:lstStyle/>
                    <a:p>
                      <a:r>
                        <a:rPr lang="en-US" dirty="0" smtClean="0"/>
                        <a:t>0.3306</a:t>
                      </a:r>
                      <a:endParaRPr lang="sv-SE" dirty="0"/>
                    </a:p>
                  </a:txBody>
                  <a:tcPr/>
                </a:tc>
                <a:tc>
                  <a:txBody>
                    <a:bodyPr/>
                    <a:lstStyle/>
                    <a:p>
                      <a:r>
                        <a:rPr lang="en-US" dirty="0" smtClean="0"/>
                        <a:t>0.5069</a:t>
                      </a:r>
                      <a:endParaRPr lang="sv-SE" dirty="0"/>
                    </a:p>
                  </a:txBody>
                  <a:tcPr/>
                </a:tc>
                <a:tc>
                  <a:txBody>
                    <a:bodyPr/>
                    <a:lstStyle/>
                    <a:p>
                      <a:r>
                        <a:rPr lang="en-US" dirty="0" smtClean="0"/>
                        <a:t>0.6854</a:t>
                      </a:r>
                      <a:endParaRPr lang="sv-SE" dirty="0"/>
                    </a:p>
                  </a:txBody>
                  <a:tcPr/>
                </a:tc>
                <a:extLst>
                  <a:ext uri="{0D108BD9-81ED-4DB2-BD59-A6C34878D82A}">
                    <a16:rowId xmlns:a16="http://schemas.microsoft.com/office/drawing/2014/main" val="3114833035"/>
                  </a:ext>
                </a:extLst>
              </a:tr>
            </a:tbl>
          </a:graphicData>
        </a:graphic>
      </p:graphicFrame>
      <p:sp>
        <p:nvSpPr>
          <p:cNvPr id="3" name="TextBox 2"/>
          <p:cNvSpPr txBox="1"/>
          <p:nvPr/>
        </p:nvSpPr>
        <p:spPr>
          <a:xfrm>
            <a:off x="8965325" y="111149"/>
            <a:ext cx="2617075" cy="923330"/>
          </a:xfrm>
          <a:prstGeom prst="rect">
            <a:avLst/>
          </a:prstGeom>
          <a:noFill/>
        </p:spPr>
        <p:txBody>
          <a:bodyPr wrap="square" rtlCol="0">
            <a:spAutoFit/>
          </a:bodyPr>
          <a:lstStyle/>
          <a:p>
            <a:r>
              <a:rPr lang="en-US" dirty="0" smtClean="0"/>
              <a:t>Statistical significance:</a:t>
            </a:r>
          </a:p>
          <a:p>
            <a:r>
              <a:rPr lang="en-US" dirty="0" smtClean="0"/>
              <a:t>* : 5%</a:t>
            </a:r>
          </a:p>
          <a:p>
            <a:r>
              <a:rPr lang="en-US" dirty="0" smtClean="0"/>
              <a:t>** :1%</a:t>
            </a:r>
            <a:endParaRPr lang="sv-SE" dirty="0"/>
          </a:p>
        </p:txBody>
      </p:sp>
    </p:spTree>
    <p:extLst>
      <p:ext uri="{BB962C8B-B14F-4D97-AF65-F5344CB8AC3E}">
        <p14:creationId xmlns:p14="http://schemas.microsoft.com/office/powerpoint/2010/main" val="3794283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sv-SE" dirty="0"/>
          </a:p>
        </p:txBody>
      </p:sp>
      <p:sp>
        <p:nvSpPr>
          <p:cNvPr id="3" name="Text Placeholder 2"/>
          <p:cNvSpPr>
            <a:spLocks noGrp="1"/>
          </p:cNvSpPr>
          <p:nvPr>
            <p:ph type="body" idx="1"/>
          </p:nvPr>
        </p:nvSpPr>
        <p:spPr/>
        <p:txBody>
          <a:bodyPr/>
          <a:lstStyle/>
          <a:p>
            <a:endParaRPr lang="sv-SE" dirty="0"/>
          </a:p>
        </p:txBody>
      </p:sp>
    </p:spTree>
    <p:extLst>
      <p:ext uri="{BB962C8B-B14F-4D97-AF65-F5344CB8AC3E}">
        <p14:creationId xmlns:p14="http://schemas.microsoft.com/office/powerpoint/2010/main" val="3766147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sv-SE" dirty="0"/>
          </a:p>
        </p:txBody>
      </p:sp>
      <p:sp>
        <p:nvSpPr>
          <p:cNvPr id="3" name="Content Placeholder 2"/>
          <p:cNvSpPr>
            <a:spLocks noGrp="1"/>
          </p:cNvSpPr>
          <p:nvPr>
            <p:ph idx="1"/>
          </p:nvPr>
        </p:nvSpPr>
        <p:spPr/>
        <p:txBody>
          <a:bodyPr/>
          <a:lstStyle/>
          <a:p>
            <a:r>
              <a:rPr lang="en-US" dirty="0" smtClean="0"/>
              <a:t>Our proposed content </a:t>
            </a:r>
            <a:r>
              <a:rPr lang="en-SE" dirty="0" smtClean="0"/>
              <a:t>–</a:t>
            </a:r>
            <a:r>
              <a:rPr lang="en-US" dirty="0" smtClean="0"/>
              <a:t> based methods are effective  (above median to best) efficient to implement locally and not very privacy compromising</a:t>
            </a:r>
          </a:p>
          <a:p>
            <a:pPr>
              <a:lnSpc>
                <a:spcPct val="150000"/>
              </a:lnSpc>
            </a:pPr>
            <a:r>
              <a:rPr lang="en-US" dirty="0" smtClean="0"/>
              <a:t>Collaborative Filtering predictably suffers from data sparsity</a:t>
            </a:r>
          </a:p>
          <a:p>
            <a:pPr>
              <a:lnSpc>
                <a:spcPct val="150000"/>
              </a:lnSpc>
            </a:pPr>
            <a:r>
              <a:rPr lang="en-US" dirty="0" smtClean="0"/>
              <a:t>Rank-based merging are robust (may improve effectiveness)</a:t>
            </a:r>
          </a:p>
          <a:p>
            <a:r>
              <a:rPr lang="en-US" dirty="0" smtClean="0"/>
              <a:t>Rating-based merging are effective (especially with more results to merge) but may depend on the rating mapping</a:t>
            </a:r>
          </a:p>
          <a:p>
            <a:pPr>
              <a:lnSpc>
                <a:spcPct val="150000"/>
              </a:lnSpc>
            </a:pPr>
            <a:r>
              <a:rPr lang="en-US" dirty="0" smtClean="0"/>
              <a:t>Merging “sharpens” the ranking</a:t>
            </a:r>
            <a:endParaRPr lang="sv-SE" dirty="0"/>
          </a:p>
        </p:txBody>
      </p:sp>
    </p:spTree>
    <p:extLst>
      <p:ext uri="{BB962C8B-B14F-4D97-AF65-F5344CB8AC3E}">
        <p14:creationId xmlns:p14="http://schemas.microsoft.com/office/powerpoint/2010/main" val="395818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Ideas for Future Research</a:t>
            </a:r>
            <a:endParaRPr lang="sv-SE" dirty="0"/>
          </a:p>
        </p:txBody>
      </p:sp>
      <p:sp>
        <p:nvSpPr>
          <p:cNvPr id="3" name="Content Placeholder 2"/>
          <p:cNvSpPr>
            <a:spLocks noGrp="1"/>
          </p:cNvSpPr>
          <p:nvPr>
            <p:ph idx="1"/>
          </p:nvPr>
        </p:nvSpPr>
        <p:spPr/>
        <p:txBody>
          <a:bodyPr/>
          <a:lstStyle/>
          <a:p>
            <a:pPr>
              <a:lnSpc>
                <a:spcPct val="200000"/>
              </a:lnSpc>
            </a:pPr>
            <a:r>
              <a:rPr lang="en-US" dirty="0" err="1" smtClean="0"/>
              <a:t>WkNN</a:t>
            </a:r>
            <a:r>
              <a:rPr lang="en-US" dirty="0" smtClean="0"/>
              <a:t>: investigate mechanisms alternative to </a:t>
            </a:r>
            <a:r>
              <a:rPr lang="en-US" dirty="0" err="1" smtClean="0"/>
              <a:t>tf.idf</a:t>
            </a:r>
            <a:r>
              <a:rPr lang="en-US" dirty="0" smtClean="0"/>
              <a:t> for semantic distance</a:t>
            </a:r>
            <a:endParaRPr lang="en-US" dirty="0"/>
          </a:p>
          <a:p>
            <a:pPr>
              <a:lnSpc>
                <a:spcPct val="200000"/>
              </a:lnSpc>
            </a:pPr>
            <a:r>
              <a:rPr lang="en-US" dirty="0" smtClean="0"/>
              <a:t>Rated </a:t>
            </a:r>
            <a:r>
              <a:rPr lang="en-US" dirty="0" err="1" smtClean="0"/>
              <a:t>Rocchio</a:t>
            </a:r>
            <a:r>
              <a:rPr lang="en-US" dirty="0" smtClean="0"/>
              <a:t>: investigate alternative (e.g. non-linear) centroid weightings</a:t>
            </a:r>
          </a:p>
          <a:p>
            <a:pPr>
              <a:lnSpc>
                <a:spcPct val="200000"/>
              </a:lnSpc>
            </a:pPr>
            <a:r>
              <a:rPr lang="en-US" dirty="0" smtClean="0"/>
              <a:t>Rating </a:t>
            </a:r>
            <a:r>
              <a:rPr lang="en-SE" dirty="0" smtClean="0"/>
              <a:t>–</a:t>
            </a:r>
            <a:r>
              <a:rPr lang="en-US" dirty="0" smtClean="0"/>
              <a:t> based fusion: score to rating mapping</a:t>
            </a:r>
          </a:p>
          <a:p>
            <a:pPr>
              <a:lnSpc>
                <a:spcPct val="200000"/>
              </a:lnSpc>
            </a:pPr>
            <a:r>
              <a:rPr lang="en-US" dirty="0" smtClean="0"/>
              <a:t>Context enrichment (temporal/weather data)</a:t>
            </a:r>
            <a:endParaRPr lang="sv-SE" dirty="0"/>
          </a:p>
        </p:txBody>
      </p:sp>
    </p:spTree>
    <p:extLst>
      <p:ext uri="{BB962C8B-B14F-4D97-AF65-F5344CB8AC3E}">
        <p14:creationId xmlns:p14="http://schemas.microsoft.com/office/powerpoint/2010/main" val="935158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sv-SE" dirty="0"/>
          </a:p>
        </p:txBody>
      </p:sp>
      <p:sp>
        <p:nvSpPr>
          <p:cNvPr id="3" name="Content Placeholder 2"/>
          <p:cNvSpPr>
            <a:spLocks noGrp="1"/>
          </p:cNvSpPr>
          <p:nvPr>
            <p:ph idx="1"/>
          </p:nvPr>
        </p:nvSpPr>
        <p:spPr/>
        <p:txBody>
          <a:bodyPr/>
          <a:lstStyle/>
          <a:p>
            <a:r>
              <a:rPr lang="en-US" dirty="0" smtClean="0"/>
              <a:t>Ubiquitous mobile devices</a:t>
            </a:r>
          </a:p>
          <a:p>
            <a:pPr lvl="1"/>
            <a:r>
              <a:rPr lang="en-US" sz="2000" dirty="0" smtClean="0"/>
              <a:t>Well informed about owners’ interests</a:t>
            </a:r>
          </a:p>
          <a:p>
            <a:pPr lvl="1"/>
            <a:r>
              <a:rPr lang="en-US" sz="2000" dirty="0" smtClean="0"/>
              <a:t>Strong computational ability</a:t>
            </a:r>
          </a:p>
          <a:p>
            <a:pPr lvl="1"/>
            <a:r>
              <a:rPr lang="en-US" sz="2000" dirty="0" smtClean="0"/>
              <a:t>Sensors</a:t>
            </a:r>
          </a:p>
          <a:p>
            <a:r>
              <a:rPr lang="en-US" dirty="0" smtClean="0"/>
              <a:t>Opportunity for contextual touristic recommendations</a:t>
            </a:r>
          </a:p>
          <a:p>
            <a:r>
              <a:rPr lang="en-US" dirty="0" smtClean="0"/>
              <a:t>Catch: privacy intrusion</a:t>
            </a:r>
            <a:endParaRPr lang="sv-SE" dirty="0"/>
          </a:p>
        </p:txBody>
      </p:sp>
    </p:spTree>
    <p:extLst>
      <p:ext uri="{BB962C8B-B14F-4D97-AF65-F5344CB8AC3E}">
        <p14:creationId xmlns:p14="http://schemas.microsoft.com/office/powerpoint/2010/main" val="2878516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sv-SE" dirty="0"/>
          </a:p>
        </p:txBody>
      </p:sp>
      <p:sp>
        <p:nvSpPr>
          <p:cNvPr id="3" name="Text Placeholder 2"/>
          <p:cNvSpPr>
            <a:spLocks noGrp="1"/>
          </p:cNvSpPr>
          <p:nvPr>
            <p:ph type="body" idx="1"/>
          </p:nvPr>
        </p:nvSpPr>
        <p:spPr/>
        <p:txBody>
          <a:bodyPr/>
          <a:lstStyle/>
          <a:p>
            <a:r>
              <a:rPr lang="en-US" dirty="0" smtClean="0"/>
              <a:t>Questions?</a:t>
            </a:r>
            <a:endParaRPr lang="sv-SE" dirty="0"/>
          </a:p>
        </p:txBody>
      </p:sp>
    </p:spTree>
    <p:extLst>
      <p:ext uri="{BB962C8B-B14F-4D97-AF65-F5344CB8AC3E}">
        <p14:creationId xmlns:p14="http://schemas.microsoft.com/office/powerpoint/2010/main" val="3985397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Outline</a:t>
            </a:r>
            <a:endParaRPr lang="en-US" dirty="0"/>
          </a:p>
        </p:txBody>
      </p:sp>
      <p:sp>
        <p:nvSpPr>
          <p:cNvPr id="3" name="Content Placeholder 2"/>
          <p:cNvSpPr>
            <a:spLocks noGrp="1"/>
          </p:cNvSpPr>
          <p:nvPr>
            <p:ph idx="1"/>
          </p:nvPr>
        </p:nvSpPr>
        <p:spPr/>
        <p:txBody>
          <a:bodyPr/>
          <a:lstStyle/>
          <a:p>
            <a:pPr>
              <a:lnSpc>
                <a:spcPct val="150000"/>
              </a:lnSpc>
            </a:pPr>
            <a:r>
              <a:rPr lang="en-US" dirty="0" smtClean="0"/>
              <a:t>Problem Definition</a:t>
            </a:r>
          </a:p>
          <a:p>
            <a:pPr>
              <a:lnSpc>
                <a:spcPct val="150000"/>
              </a:lnSpc>
            </a:pPr>
            <a:r>
              <a:rPr lang="en-US" dirty="0" smtClean="0"/>
              <a:t>Suggestion Methods</a:t>
            </a:r>
          </a:p>
          <a:p>
            <a:pPr>
              <a:lnSpc>
                <a:spcPct val="150000"/>
              </a:lnSpc>
            </a:pPr>
            <a:r>
              <a:rPr lang="en-US" dirty="0" smtClean="0"/>
              <a:t>Experimental Evaluation and Discussion of results</a:t>
            </a:r>
          </a:p>
          <a:p>
            <a:pPr>
              <a:lnSpc>
                <a:spcPct val="150000"/>
              </a:lnSpc>
            </a:pPr>
            <a:r>
              <a:rPr lang="en-US" dirty="0" smtClean="0"/>
              <a:t>Conclusions and directions for future research</a:t>
            </a:r>
          </a:p>
          <a:p>
            <a:pPr>
              <a:lnSpc>
                <a:spcPct val="150000"/>
              </a:lnSpc>
            </a:pPr>
            <a:endParaRPr lang="en-US" dirty="0"/>
          </a:p>
        </p:txBody>
      </p:sp>
    </p:spTree>
    <p:extLst>
      <p:ext uri="{BB962C8B-B14F-4D97-AF65-F5344CB8AC3E}">
        <p14:creationId xmlns:p14="http://schemas.microsoft.com/office/powerpoint/2010/main" val="3410528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Definition</a:t>
            </a:r>
            <a:endParaRPr lang="sv-SE" dirty="0"/>
          </a:p>
        </p:txBody>
      </p:sp>
      <p:sp>
        <p:nvSpPr>
          <p:cNvPr id="3" name="Content Placeholder 2"/>
          <p:cNvSpPr>
            <a:spLocks noGrp="1"/>
          </p:cNvSpPr>
          <p:nvPr>
            <p:ph idx="1"/>
          </p:nvPr>
        </p:nvSpPr>
        <p:spPr/>
        <p:txBody>
          <a:bodyPr/>
          <a:lstStyle/>
          <a:p>
            <a:r>
              <a:rPr lang="en-US" dirty="0" smtClean="0"/>
              <a:t>Implicit Query: “Here I am. What should I do?”</a:t>
            </a:r>
          </a:p>
          <a:p>
            <a:r>
              <a:rPr lang="en-US" dirty="0" smtClean="0"/>
              <a:t>Given:</a:t>
            </a:r>
          </a:p>
          <a:p>
            <a:pPr lvl="1"/>
            <a:r>
              <a:rPr lang="en-US" sz="2000" dirty="0" smtClean="0"/>
              <a:t>User preference profile (previous ratings of venues)</a:t>
            </a:r>
          </a:p>
          <a:p>
            <a:pPr lvl="1"/>
            <a:r>
              <a:rPr lang="en-US" sz="2000" dirty="0" smtClean="0"/>
              <a:t>Set of candidate POIs</a:t>
            </a:r>
          </a:p>
          <a:p>
            <a:pPr lvl="1"/>
            <a:r>
              <a:rPr lang="en-US" sz="2000" dirty="0" smtClean="0"/>
              <a:t>Location</a:t>
            </a:r>
          </a:p>
          <a:p>
            <a:r>
              <a:rPr lang="en-US" dirty="0" smtClean="0"/>
              <a:t>Return:</a:t>
            </a:r>
          </a:p>
          <a:p>
            <a:pPr lvl="1"/>
            <a:r>
              <a:rPr lang="en-US" sz="2000" dirty="0"/>
              <a:t>R</a:t>
            </a:r>
            <a:r>
              <a:rPr lang="en-US" sz="2000" dirty="0" smtClean="0"/>
              <a:t>anked list of suggested POIs</a:t>
            </a:r>
          </a:p>
          <a:p>
            <a:pPr marL="457200" lvl="1" indent="0">
              <a:buNone/>
            </a:pPr>
            <a:endParaRPr lang="en-US" sz="2000" dirty="0" smtClean="0"/>
          </a:p>
          <a:p>
            <a:r>
              <a:rPr lang="en-US" dirty="0" smtClean="0"/>
              <a:t>Controlled/fix collection provided by TREC 2015/2016 </a:t>
            </a:r>
            <a:r>
              <a:rPr lang="en-SE" dirty="0" smtClean="0"/>
              <a:t>–</a:t>
            </a:r>
            <a:r>
              <a:rPr lang="en-US" dirty="0" smtClean="0"/>
              <a:t>Contextual Suggestion Track</a:t>
            </a:r>
            <a:endParaRPr lang="sv-SE" dirty="0"/>
          </a:p>
        </p:txBody>
      </p:sp>
    </p:spTree>
    <p:extLst>
      <p:ext uri="{BB962C8B-B14F-4D97-AF65-F5344CB8AC3E}">
        <p14:creationId xmlns:p14="http://schemas.microsoft.com/office/powerpoint/2010/main" val="2325492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 Methods</a:t>
            </a:r>
            <a:endParaRPr lang="sv-SE" dirty="0"/>
          </a:p>
        </p:txBody>
      </p:sp>
      <p:sp>
        <p:nvSpPr>
          <p:cNvPr id="3" name="Text Placeholder 2"/>
          <p:cNvSpPr>
            <a:spLocks noGrp="1"/>
          </p:cNvSpPr>
          <p:nvPr>
            <p:ph type="body" idx="1"/>
          </p:nvPr>
        </p:nvSpPr>
        <p:spPr/>
        <p:txBody>
          <a:bodyPr/>
          <a:lstStyle/>
          <a:p>
            <a:endParaRPr lang="sv-SE" dirty="0"/>
          </a:p>
        </p:txBody>
      </p:sp>
    </p:spTree>
    <p:extLst>
      <p:ext uri="{BB962C8B-B14F-4D97-AF65-F5344CB8AC3E}">
        <p14:creationId xmlns:p14="http://schemas.microsoft.com/office/powerpoint/2010/main" val="279091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Suggestion Methods</a:t>
            </a:r>
            <a:endParaRPr lang="sv-SE" dirty="0"/>
          </a:p>
        </p:txBody>
      </p:sp>
      <p:sp>
        <p:nvSpPr>
          <p:cNvPr id="3" name="Content Placeholder 2"/>
          <p:cNvSpPr>
            <a:spLocks noGrp="1"/>
          </p:cNvSpPr>
          <p:nvPr>
            <p:ph idx="1"/>
          </p:nvPr>
        </p:nvSpPr>
        <p:spPr/>
        <p:txBody>
          <a:bodyPr/>
          <a:lstStyle/>
          <a:p>
            <a:pPr>
              <a:lnSpc>
                <a:spcPct val="150000"/>
              </a:lnSpc>
            </a:pPr>
            <a:r>
              <a:rPr lang="en-US" dirty="0" smtClean="0"/>
              <a:t>Content </a:t>
            </a:r>
            <a:r>
              <a:rPr lang="en-SE" dirty="0" smtClean="0"/>
              <a:t>–</a:t>
            </a:r>
            <a:r>
              <a:rPr lang="en-US" dirty="0" smtClean="0"/>
              <a:t> Based</a:t>
            </a:r>
          </a:p>
          <a:p>
            <a:pPr lvl="1">
              <a:lnSpc>
                <a:spcPct val="150000"/>
              </a:lnSpc>
            </a:pPr>
            <a:r>
              <a:rPr lang="en-US" sz="2000" dirty="0" err="1" smtClean="0"/>
              <a:t>Rocchio</a:t>
            </a:r>
            <a:r>
              <a:rPr lang="en-US" sz="2000" dirty="0" smtClean="0"/>
              <a:t> </a:t>
            </a:r>
            <a:r>
              <a:rPr lang="en-SE" sz="2000" dirty="0" smtClean="0"/>
              <a:t>–</a:t>
            </a:r>
            <a:r>
              <a:rPr lang="en-US" sz="2000" dirty="0" smtClean="0"/>
              <a:t> inspired</a:t>
            </a:r>
          </a:p>
          <a:p>
            <a:pPr lvl="1">
              <a:lnSpc>
                <a:spcPct val="150000"/>
              </a:lnSpc>
            </a:pPr>
            <a:r>
              <a:rPr lang="en-US" sz="2000" dirty="0" err="1" smtClean="0"/>
              <a:t>kNN</a:t>
            </a:r>
            <a:r>
              <a:rPr lang="en-US" sz="2000" dirty="0" smtClean="0"/>
              <a:t> - inspired</a:t>
            </a:r>
          </a:p>
          <a:p>
            <a:pPr>
              <a:lnSpc>
                <a:spcPct val="150000"/>
              </a:lnSpc>
            </a:pPr>
            <a:r>
              <a:rPr lang="en-US" dirty="0" smtClean="0"/>
              <a:t>Collaborative Filtering</a:t>
            </a:r>
          </a:p>
          <a:p>
            <a:pPr>
              <a:lnSpc>
                <a:spcPct val="150000"/>
              </a:lnSpc>
            </a:pPr>
            <a:r>
              <a:rPr lang="en-US" dirty="0" smtClean="0"/>
              <a:t>Fusion Methods</a:t>
            </a:r>
          </a:p>
          <a:p>
            <a:pPr lvl="1">
              <a:lnSpc>
                <a:spcPct val="150000"/>
              </a:lnSpc>
            </a:pPr>
            <a:r>
              <a:rPr lang="en-US" sz="2000" dirty="0" smtClean="0"/>
              <a:t>Rank </a:t>
            </a:r>
            <a:r>
              <a:rPr lang="en-SE" sz="2000" dirty="0" smtClean="0"/>
              <a:t>–</a:t>
            </a:r>
            <a:r>
              <a:rPr lang="en-US" sz="2000" dirty="0" smtClean="0"/>
              <a:t> based</a:t>
            </a:r>
          </a:p>
          <a:p>
            <a:pPr lvl="1">
              <a:lnSpc>
                <a:spcPct val="150000"/>
              </a:lnSpc>
            </a:pPr>
            <a:r>
              <a:rPr lang="en-US" sz="2000" dirty="0" smtClean="0"/>
              <a:t>Score - based</a:t>
            </a:r>
            <a:endParaRPr lang="sv-SE" sz="2000" dirty="0"/>
          </a:p>
        </p:txBody>
      </p:sp>
    </p:spTree>
    <p:extLst>
      <p:ext uri="{BB962C8B-B14F-4D97-AF65-F5344CB8AC3E}">
        <p14:creationId xmlns:p14="http://schemas.microsoft.com/office/powerpoint/2010/main" val="3968877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Weighted </a:t>
            </a:r>
            <a:r>
              <a:rPr lang="en-US" dirty="0" err="1" smtClean="0"/>
              <a:t>kNN</a:t>
            </a:r>
            <a:endParaRPr lang="sv-SE" dirty="0"/>
          </a:p>
        </p:txBody>
      </p:sp>
      <p:sp>
        <p:nvSpPr>
          <p:cNvPr id="3" name="Content Placeholder 2"/>
          <p:cNvSpPr>
            <a:spLocks noGrp="1"/>
          </p:cNvSpPr>
          <p:nvPr>
            <p:ph idx="1"/>
          </p:nvPr>
        </p:nvSpPr>
        <p:spPr/>
        <p:txBody>
          <a:bodyPr/>
          <a:lstStyle/>
          <a:p>
            <a:r>
              <a:rPr lang="en-US" dirty="0" smtClean="0"/>
              <a:t>Index Rated POIs</a:t>
            </a:r>
          </a:p>
          <a:p>
            <a:r>
              <a:rPr lang="en-US" dirty="0" smtClean="0"/>
              <a:t>Query Generation per Candidate POI</a:t>
            </a:r>
          </a:p>
          <a:p>
            <a:r>
              <a:rPr lang="en-US" dirty="0" smtClean="0"/>
              <a:t>Rating Context/Candidate POIs</a:t>
            </a:r>
          </a:p>
          <a:p>
            <a:r>
              <a:rPr lang="en-US" dirty="0" smtClean="0"/>
              <a:t>Include equation and explanation</a:t>
            </a:r>
            <a:endParaRPr lang="sv-SE" dirty="0"/>
          </a:p>
        </p:txBody>
      </p:sp>
      <p:pic>
        <p:nvPicPr>
          <p:cNvPr id="4" name="Picture 3"/>
          <p:cNvPicPr>
            <a:picLocks noChangeAspect="1"/>
          </p:cNvPicPr>
          <p:nvPr/>
        </p:nvPicPr>
        <p:blipFill>
          <a:blip r:embed="rId4"/>
          <a:stretch>
            <a:fillRect/>
          </a:stretch>
        </p:blipFill>
        <p:spPr>
          <a:xfrm>
            <a:off x="609600" y="3594538"/>
            <a:ext cx="11000854" cy="2624047"/>
          </a:xfrm>
          <a:prstGeom prst="rect">
            <a:avLst/>
          </a:prstGeom>
        </p:spPr>
      </p:pic>
      <p:graphicFrame>
        <p:nvGraphicFramePr>
          <p:cNvPr id="5" name="Object 4"/>
          <p:cNvGraphicFramePr>
            <a:graphicFrameLocks noChangeAspect="1"/>
          </p:cNvGraphicFramePr>
          <p:nvPr>
            <p:extLst>
              <p:ext uri="{D42A27DB-BD31-4B8C-83A1-F6EECF244321}">
                <p14:modId xmlns:p14="http://schemas.microsoft.com/office/powerpoint/2010/main" val="4157976880"/>
              </p:ext>
            </p:extLst>
          </p:nvPr>
        </p:nvGraphicFramePr>
        <p:xfrm>
          <a:off x="7002677" y="1817934"/>
          <a:ext cx="2267447" cy="1558870"/>
        </p:xfrm>
        <a:graphic>
          <a:graphicData uri="http://schemas.openxmlformats.org/presentationml/2006/ole">
            <mc:AlternateContent xmlns:mc="http://schemas.openxmlformats.org/markup-compatibility/2006">
              <mc:Choice xmlns:v="urn:schemas-microsoft-com:vml" Requires="v">
                <p:oleObj spid="_x0000_s3148" name="Equation" r:id="rId5" imgW="812520" imgH="558720" progId="Equation.DSMT4">
                  <p:embed/>
                </p:oleObj>
              </mc:Choice>
              <mc:Fallback>
                <p:oleObj name="Equation" r:id="rId5" imgW="812520" imgH="558720" progId="Equation.DSMT4">
                  <p:embed/>
                  <p:pic>
                    <p:nvPicPr>
                      <p:cNvPr id="5" name="Object 4"/>
                      <p:cNvPicPr/>
                      <p:nvPr/>
                    </p:nvPicPr>
                    <p:blipFill>
                      <a:blip r:embed="rId6"/>
                      <a:stretch>
                        <a:fillRect/>
                      </a:stretch>
                    </p:blipFill>
                    <p:spPr>
                      <a:xfrm>
                        <a:off x="7002677" y="1817934"/>
                        <a:ext cx="2267447" cy="1558870"/>
                      </a:xfrm>
                      <a:prstGeom prst="rect">
                        <a:avLst/>
                      </a:prstGeom>
                    </p:spPr>
                  </p:pic>
                </p:oleObj>
              </mc:Fallback>
            </mc:AlternateContent>
          </a:graphicData>
        </a:graphic>
      </p:graphicFrame>
    </p:spTree>
    <p:extLst>
      <p:ext uri="{BB962C8B-B14F-4D97-AF65-F5344CB8AC3E}">
        <p14:creationId xmlns:p14="http://schemas.microsoft.com/office/powerpoint/2010/main" val="2792018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Rated </a:t>
            </a:r>
            <a:r>
              <a:rPr lang="en-US" dirty="0" err="1" smtClean="0"/>
              <a:t>Rocchio</a:t>
            </a:r>
            <a:endParaRPr lang="sv-SE" dirty="0"/>
          </a:p>
        </p:txBody>
      </p:sp>
      <p:sp>
        <p:nvSpPr>
          <p:cNvPr id="3" name="Content Placeholder 2"/>
          <p:cNvSpPr>
            <a:spLocks noGrp="1"/>
          </p:cNvSpPr>
          <p:nvPr>
            <p:ph idx="1"/>
          </p:nvPr>
        </p:nvSpPr>
        <p:spPr/>
        <p:txBody>
          <a:bodyPr/>
          <a:lstStyle/>
          <a:p>
            <a:r>
              <a:rPr lang="en-US" dirty="0"/>
              <a:t>Index POIs within the same </a:t>
            </a:r>
            <a:r>
              <a:rPr lang="en-US" dirty="0" smtClean="0"/>
              <a:t>location</a:t>
            </a:r>
          </a:p>
          <a:p>
            <a:r>
              <a:rPr lang="en-US" dirty="0" smtClean="0"/>
              <a:t>Generate Personal Query</a:t>
            </a:r>
          </a:p>
          <a:p>
            <a:r>
              <a:rPr lang="en-US" dirty="0" smtClean="0"/>
              <a:t>Submit weighted query </a:t>
            </a:r>
          </a:p>
          <a:p>
            <a:r>
              <a:rPr lang="en-US" dirty="0" smtClean="0"/>
              <a:t>Suggest Candidate POIs</a:t>
            </a:r>
          </a:p>
          <a:p>
            <a:endParaRPr lang="sv-SE" dirty="0"/>
          </a:p>
        </p:txBody>
      </p:sp>
      <p:pic>
        <p:nvPicPr>
          <p:cNvPr id="4" name="Picture 3"/>
          <p:cNvPicPr>
            <a:picLocks noChangeAspect="1"/>
          </p:cNvPicPr>
          <p:nvPr/>
        </p:nvPicPr>
        <p:blipFill>
          <a:blip r:embed="rId4"/>
          <a:stretch>
            <a:fillRect/>
          </a:stretch>
        </p:blipFill>
        <p:spPr>
          <a:xfrm>
            <a:off x="609601" y="3690009"/>
            <a:ext cx="10972800" cy="2436155"/>
          </a:xfrm>
          <a:prstGeom prst="rect">
            <a:avLst/>
          </a:prstGeom>
        </p:spPr>
      </p:pic>
      <p:graphicFrame>
        <p:nvGraphicFramePr>
          <p:cNvPr id="5" name="Object 4"/>
          <p:cNvGraphicFramePr>
            <a:graphicFrameLocks noChangeAspect="1"/>
          </p:cNvGraphicFramePr>
          <p:nvPr>
            <p:extLst>
              <p:ext uri="{D42A27DB-BD31-4B8C-83A1-F6EECF244321}">
                <p14:modId xmlns:p14="http://schemas.microsoft.com/office/powerpoint/2010/main" val="919847885"/>
              </p:ext>
            </p:extLst>
          </p:nvPr>
        </p:nvGraphicFramePr>
        <p:xfrm>
          <a:off x="5376853" y="2517410"/>
          <a:ext cx="6205547" cy="1453198"/>
        </p:xfrm>
        <a:graphic>
          <a:graphicData uri="http://schemas.openxmlformats.org/presentationml/2006/ole">
            <mc:AlternateContent xmlns:mc="http://schemas.openxmlformats.org/markup-compatibility/2006">
              <mc:Choice xmlns:v="urn:schemas-microsoft-com:vml" Requires="v">
                <p:oleObj spid="_x0000_s1178" name="Equation" r:id="rId5" imgW="2006280" imgH="469800" progId="Equation.DSMT4">
                  <p:embed/>
                </p:oleObj>
              </mc:Choice>
              <mc:Fallback>
                <p:oleObj name="Equation" r:id="rId5" imgW="2006280" imgH="469800" progId="Equation.DSMT4">
                  <p:embed/>
                  <p:pic>
                    <p:nvPicPr>
                      <p:cNvPr id="0" name=""/>
                      <p:cNvPicPr/>
                      <p:nvPr/>
                    </p:nvPicPr>
                    <p:blipFill>
                      <a:blip r:embed="rId6"/>
                      <a:stretch>
                        <a:fillRect/>
                      </a:stretch>
                    </p:blipFill>
                    <p:spPr>
                      <a:xfrm>
                        <a:off x="5376853" y="2517410"/>
                        <a:ext cx="6205547" cy="1453198"/>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697637678"/>
              </p:ext>
            </p:extLst>
          </p:nvPr>
        </p:nvGraphicFramePr>
        <p:xfrm>
          <a:off x="6392852" y="1682659"/>
          <a:ext cx="4690506" cy="834751"/>
        </p:xfrm>
        <a:graphic>
          <a:graphicData uri="http://schemas.openxmlformats.org/presentationml/2006/ole">
            <mc:AlternateContent xmlns:mc="http://schemas.openxmlformats.org/markup-compatibility/2006">
              <mc:Choice xmlns:v="urn:schemas-microsoft-com:vml" Requires="v">
                <p:oleObj spid="_x0000_s1179" name="Equation" r:id="rId7" imgW="1498320" imgH="266400" progId="Equation.DSMT4">
                  <p:embed/>
                </p:oleObj>
              </mc:Choice>
              <mc:Fallback>
                <p:oleObj name="Equation" r:id="rId7" imgW="1498320" imgH="266400" progId="Equation.DSMT4">
                  <p:embed/>
                  <p:pic>
                    <p:nvPicPr>
                      <p:cNvPr id="0" name=""/>
                      <p:cNvPicPr/>
                      <p:nvPr/>
                    </p:nvPicPr>
                    <p:blipFill>
                      <a:blip r:embed="rId8"/>
                      <a:stretch>
                        <a:fillRect/>
                      </a:stretch>
                    </p:blipFill>
                    <p:spPr>
                      <a:xfrm>
                        <a:off x="6392852" y="1682659"/>
                        <a:ext cx="4690506" cy="834751"/>
                      </a:xfrm>
                      <a:prstGeom prst="rect">
                        <a:avLst/>
                      </a:prstGeom>
                    </p:spPr>
                  </p:pic>
                </p:oleObj>
              </mc:Fallback>
            </mc:AlternateContent>
          </a:graphicData>
        </a:graphic>
      </p:graphicFrame>
    </p:spTree>
    <p:extLst>
      <p:ext uri="{BB962C8B-B14F-4D97-AF65-F5344CB8AC3E}">
        <p14:creationId xmlns:p14="http://schemas.microsoft.com/office/powerpoint/2010/main" val="775589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Collaborative Filtering</a:t>
            </a:r>
            <a:endParaRPr lang="sv-SE" dirty="0"/>
          </a:p>
        </p:txBody>
      </p:sp>
      <p:sp>
        <p:nvSpPr>
          <p:cNvPr id="3" name="Content Placeholder 2"/>
          <p:cNvSpPr>
            <a:spLocks noGrp="1"/>
          </p:cNvSpPr>
          <p:nvPr>
            <p:ph idx="1"/>
          </p:nvPr>
        </p:nvSpPr>
        <p:spPr/>
        <p:txBody>
          <a:bodyPr/>
          <a:lstStyle/>
          <a:p>
            <a:pPr marL="457200" indent="-457200">
              <a:lnSpc>
                <a:spcPct val="150000"/>
              </a:lnSpc>
              <a:buFont typeface="+mj-lt"/>
              <a:buAutoNum type="arabicPeriod"/>
            </a:pPr>
            <a:r>
              <a:rPr lang="en-US" dirty="0" smtClean="0"/>
              <a:t>Construct M by N Utility Matrix (M: users, N: global POIs)</a:t>
            </a:r>
          </a:p>
          <a:p>
            <a:pPr marL="457200" indent="-457200">
              <a:lnSpc>
                <a:spcPct val="150000"/>
              </a:lnSpc>
              <a:buFont typeface="+mj-lt"/>
              <a:buAutoNum type="arabicPeriod"/>
            </a:pPr>
            <a:r>
              <a:rPr lang="en-US" dirty="0" smtClean="0"/>
              <a:t>Center scores on average rating per user</a:t>
            </a:r>
          </a:p>
          <a:p>
            <a:pPr marL="457200" indent="-457200">
              <a:lnSpc>
                <a:spcPct val="150000"/>
              </a:lnSpc>
              <a:buFont typeface="+mj-lt"/>
              <a:buAutoNum type="arabicPeriod"/>
            </a:pPr>
            <a:r>
              <a:rPr lang="en-US" dirty="0" smtClean="0"/>
              <a:t>Calculate Pearson’s </a:t>
            </a:r>
            <a:r>
              <a:rPr lang="el-GR" dirty="0" smtClean="0"/>
              <a:t>ρ (</a:t>
            </a:r>
            <a:r>
              <a:rPr lang="en-US" dirty="0" smtClean="0"/>
              <a:t>Correlation Coefficient</a:t>
            </a:r>
            <a:r>
              <a:rPr lang="el-GR" dirty="0" smtClean="0"/>
              <a:t>)</a:t>
            </a:r>
            <a:r>
              <a:rPr lang="en-US" dirty="0" smtClean="0"/>
              <a:t> for all pairs</a:t>
            </a:r>
          </a:p>
          <a:p>
            <a:pPr marL="457200" indent="-457200">
              <a:lnSpc>
                <a:spcPct val="150000"/>
              </a:lnSpc>
              <a:buFont typeface="+mj-lt"/>
              <a:buAutoNum type="arabicPeriod"/>
            </a:pPr>
            <a:r>
              <a:rPr lang="en-US" dirty="0" smtClean="0"/>
              <a:t>Filter POIs out of context </a:t>
            </a:r>
          </a:p>
          <a:p>
            <a:pPr marL="457200" indent="-457200">
              <a:lnSpc>
                <a:spcPct val="150000"/>
              </a:lnSpc>
              <a:buFont typeface="+mj-lt"/>
              <a:buAutoNum type="arabicPeriod"/>
            </a:pPr>
            <a:r>
              <a:rPr lang="en-US" dirty="0"/>
              <a:t>S</a:t>
            </a:r>
            <a:r>
              <a:rPr lang="en-US" dirty="0" smtClean="0"/>
              <a:t>ort on predicted rating</a:t>
            </a:r>
            <a:endParaRPr lang="sv-SE" dirty="0"/>
          </a:p>
        </p:txBody>
      </p:sp>
    </p:spTree>
    <p:extLst>
      <p:ext uri="{BB962C8B-B14F-4D97-AF65-F5344CB8AC3E}">
        <p14:creationId xmlns:p14="http://schemas.microsoft.com/office/powerpoint/2010/main" val="2989742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mpany background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spDef>
      <a:spPr>
        <a:solidFill>
          <a:schemeClr val="tx2"/>
        </a:solidFill>
        <a:ln>
          <a:solidFill>
            <a:schemeClr val="tx2"/>
          </a:solid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ompany meeting presentation.potx" id="{77F2D8A2-507B-4878-B2FF-8D528D9C7FD9}" vid="{1CC704D5-A0BA-4179-BDE4-EF17843D99B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Company meeting presentation</Template>
  <TotalTime>6160</TotalTime>
  <Words>1889</Words>
  <Application>Microsoft Office PowerPoint</Application>
  <PresentationFormat>Widescreen</PresentationFormat>
  <Paragraphs>333</Paragraphs>
  <Slides>20</Slides>
  <Notes>16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6" baseType="lpstr">
      <vt:lpstr>Arial</vt:lpstr>
      <vt:lpstr>Century Gothic</vt:lpstr>
      <vt:lpstr>Courier New</vt:lpstr>
      <vt:lpstr>Palatino Linotype</vt:lpstr>
      <vt:lpstr>Company background presentation</vt:lpstr>
      <vt:lpstr>Equation</vt:lpstr>
      <vt:lpstr>Suggesting Points-of-Interest  via Content – Based, Collaborative, and Hybrid Fusion Methods  in Mobile Devices </vt:lpstr>
      <vt:lpstr>Motivation</vt:lpstr>
      <vt:lpstr>Presentation Outline</vt:lpstr>
      <vt:lpstr>Problem Definition</vt:lpstr>
      <vt:lpstr>Suggestion Methods</vt:lpstr>
      <vt:lpstr>Suggestion Methods</vt:lpstr>
      <vt:lpstr>Weighted kNN</vt:lpstr>
      <vt:lpstr>Rated Rocchio</vt:lpstr>
      <vt:lpstr>Collaborative Filtering</vt:lpstr>
      <vt:lpstr>Fusion Methods</vt:lpstr>
      <vt:lpstr>Experiments </vt:lpstr>
      <vt:lpstr>Dataset Description</vt:lpstr>
      <vt:lpstr>Dataset Enrichment</vt:lpstr>
      <vt:lpstr>Standalone Methods</vt:lpstr>
      <vt:lpstr>Complexity and Data Leaks</vt:lpstr>
      <vt:lpstr>Fusion Methods</vt:lpstr>
      <vt:lpstr>Conclusions</vt:lpstr>
      <vt:lpstr>Conclusions</vt:lpstr>
      <vt:lpstr>Ideas for Future Research</vt:lpstr>
      <vt:lpstr>Thank You!</vt:lpstr>
    </vt:vector>
  </TitlesOfParts>
  <Company>Uppsala universitet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Suggesting Points-of-Interest via Content – Based, Collaborative, and Hybrid Fusion Methods in Mobile Devices </dc:title>
  <dc:creator>Giorgos Kalamatianos</dc:creator>
  <cp:lastModifiedBy>Georgios Kalamatianos</cp:lastModifiedBy>
  <cp:revision>152</cp:revision>
  <dcterms:created xsi:type="dcterms:W3CDTF">2019-07-10T09:55:14Z</dcterms:created>
  <dcterms:modified xsi:type="dcterms:W3CDTF">2021-06-21T17:03:27Z</dcterms:modified>
</cp:coreProperties>
</file>